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docx" ContentType="application/vnd.openxmlformats-officedocument.wordprocessingml.document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6" r:id="rId7"/>
    <p:sldId id="285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E38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368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6868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36869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870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871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6872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36873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6874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687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68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6879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5792F74-8B24-480B-A9B2-FA6C23AB0AE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308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3E0F5-7FBC-4F33-B494-03E340D7321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576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67D47-359E-49C8-A45E-07EE354E866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856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C59AC-A74D-40D0-A329-48EF4149075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550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E7ACF-1C73-4757-BFBC-80FA9EB8591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007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4B883-D0B6-4682-9B1C-F742C8C8256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19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24FB2-9C5B-428C-A82A-BDEF69F03FD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410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EDF33-BD1E-4538-8F0C-EE38C5DFEDD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0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88E02-945E-4D63-A29B-41EA822BC6A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9334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6D48D-3938-49AC-AFBB-1F52CAC1ABB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865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86E77-DC5A-4233-A9A4-1437C112AA4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17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 algn="ctr">
              <a:defRPr sz="5500"/>
            </a:lvl1pPr>
          </a:lstStyle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5" name="Rectangle 3"/>
          <p:cNvSpPr>
            <a:spLocks noGrp="1"/>
          </p:cNvSpPr>
          <p:nvPr>
            <p:ph type="subTitle" idx="1"/>
          </p:nvPr>
        </p:nvSpPr>
        <p:spPr>
          <a:xfrm>
            <a:off x="1371600" y="3753728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altLang="ko-KR" smtClean="0"/>
              <a:t>Образец подзаголовка</a:t>
            </a:r>
            <a:endParaRPr lang="ko-KR" altLang="ko-KR"/>
          </a:p>
        </p:txBody>
      </p:sp>
      <p:sp>
        <p:nvSpPr>
          <p:cNvPr id="10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0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507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032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05125"/>
            <a:ext cx="7772400" cy="1362075"/>
          </a:xfrm>
        </p:spPr>
        <p:txBody>
          <a:bodyPr anchor="t"/>
          <a:lstStyle>
            <a:lvl1pPr algn="l">
              <a:defRPr sz="43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7636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64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1102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ctr"/>
          <a:lstStyle>
            <a:lvl1pPr marL="0" indent="0" algn="l">
              <a:buNone/>
              <a:defRPr sz="24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ctr"/>
          <a:lstStyle>
            <a:lvl1pPr marL="0" indent="0" algn="l">
              <a:buNone/>
              <a:defRPr sz="24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576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189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660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lIns="45720" rIns="45720" anchor="b">
            <a:scene3d>
              <a:camera prst="orthographicFront"/>
              <a:lightRig rig="soft" dir="t"/>
            </a:scene3d>
            <a:sp3d prstMaterial="powder">
              <a:bevelT w="0" h="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>
            <a:lvl1pPr algn="l">
              <a:defRPr sz="2000" b="1" cap="all" baseline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799"/>
            <a:ext cx="5111750" cy="46908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47608"/>
            <a:ext cx="3008313" cy="4691063"/>
          </a:xfrm>
        </p:spPr>
        <p:txBody>
          <a:bodyPr lIns="45720" rIns="4572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049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 rot="21172883" flipH="1">
            <a:off x="4068648" y="1312793"/>
            <a:ext cx="3673971" cy="3673971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63500" dist="6350" dir="5400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4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rot="21435926" flipH="1">
            <a:off x="4045012" y="1267664"/>
            <a:ext cx="3673971" cy="3673971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63500" dist="6350" dir="5400000" algn="t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4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5563" y="1252028"/>
            <a:ext cx="3840480" cy="3840480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76200" dist="6350" dir="5400000" algn="t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4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293056">
            <a:off x="4124179" y="1181685"/>
            <a:ext cx="3977640" cy="3977640"/>
          </a:xfrm>
          <a:prstGeom prst="rect">
            <a:avLst/>
          </a:prstGeom>
          <a:solidFill>
            <a:srgbClr val="FFFFFF"/>
          </a:solidFill>
          <a:ln w="3175">
            <a:solidFill>
              <a:srgbClr val="777777"/>
            </a:solidFill>
          </a:ln>
          <a:effectLst>
            <a:outerShdw blurRad="50000" dist="50800" dir="12900000" sy="99500" kx="90000" ky="150000" algn="tl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4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605" y="1041009"/>
            <a:ext cx="2743200" cy="1715088"/>
          </a:xfrm>
        </p:spPr>
        <p:txBody>
          <a:bodyPr lIns="45720" rIns="45720" bIns="0" anchor="b">
            <a:scene3d>
              <a:camera prst="orthographicFront"/>
              <a:lightRig rig="soft" dir="t"/>
            </a:scene3d>
            <a:sp3d prstMaterial="powder">
              <a:bevelT w="0" h="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>
            <a:lvl1pPr algn="l">
              <a:defRPr sz="1900" b="1" cap="all" baseline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93056">
            <a:off x="4284199" y="1341705"/>
            <a:ext cx="3657600" cy="3657600"/>
          </a:xfrm>
          <a:prstGeom prst="rect">
            <a:avLst/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5605" y="2792436"/>
            <a:ext cx="2743200" cy="2194561"/>
          </a:xfrm>
        </p:spPr>
        <p:txBody>
          <a:bodyPr lIns="54864" tIns="45720" rIns="45720" bIns="0"/>
          <a:lstStyle>
            <a:lvl1pPr marL="9144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0386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303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altLang="ko-KR" smtClean="0"/>
              <a:t>Образец заголовка</a:t>
            </a:r>
            <a:endParaRPr lang="ko-KR" altLang="ko-KR"/>
          </a:p>
        </p:txBody>
      </p:sp>
      <p:sp>
        <p:nvSpPr>
          <p:cNvPr id="3" name="Rectangle 3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9694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D0A59-EC65-41EA-8919-BBC83E43BFBB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BCF85-857F-49A4-B818-29A7FB8C5ED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6482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16409-5413-470D-9D6A-34BF9B4D9B72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9CE5E-07F9-4F1D-A139-891A54397A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2494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2316C-6A7C-43E0-B946-7DADAF456D3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A1188-9D1E-4801-AB77-42A4DB0B0D3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7277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4BDE4-3692-4AE6-B9FD-E4B35383542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51148-E767-442E-92FE-7420284F0C0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5344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EDBF6-0D74-4E0C-88F5-89E3991AB9C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E0713-0FAC-43B1-A7D4-25B266609CC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0733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610F-DA99-4EFE-ADE2-54C947BCC541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D358F-4FA9-4352-9DEB-4274E23BEBE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35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49F94-AE85-4AD1-995C-090CB90E17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3D962-BD48-4F05-9A32-1273213CB60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2612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E1EC3-E0B9-467D-AFD7-D1C0C87EB6C7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EAB14-5012-4B8F-913C-C7223CF580C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7715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77D2-CE38-4BB7-A2D2-3F7219B3267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F6084-F17D-42D2-9026-1EEC2D2D6F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3858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8E1AD-B4DC-435A-A9D1-55B8C3EDE98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D0842-9985-4C9C-8FFC-5805DA251B7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9424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9C9F3-F55F-4BBB-B897-1F0B7529D827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8532E-55A5-46AC-A2D8-1F303D380C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02563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718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5AF7E-8FEC-46EA-B23B-33FC9D67675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555392"/>
      </p:ext>
    </p:extLst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C147B-1785-4323-ADDC-480A8972292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78057"/>
      </p:ext>
    </p:extLst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EDF49-9243-4450-BACE-AF8A731057E7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774880"/>
      </p:ext>
    </p:extLst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7AF9D-0067-486C-8843-5FA4E355A6D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5309"/>
      </p:ext>
    </p:extLst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3FFBD-E97E-46ED-975C-251A9A8ADBC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5569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CCD96-9EB1-48E0-9C43-E8A5B627028A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045199"/>
      </p:ext>
    </p:extLst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D2739-2E68-4A5C-9CAB-CEB3E6DA3409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808638"/>
      </p:ext>
    </p:extLst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A2864-C736-48DE-B894-F002227F4025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088459"/>
      </p:ext>
    </p:extLst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6454A-AC29-4B64-98D8-A5E08214AD3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466878"/>
      </p:ext>
    </p:extLst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0E5BE-6C0B-43C2-8DB0-209A83E07D4D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758397"/>
      </p:ext>
    </p:extLst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8C698-82E0-4E7D-A6D1-B2767A371C2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249667"/>
      </p:ext>
    </p:extLst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3DCFF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mtClean="0"/>
            </a:lvl1pPr>
          </a:lstStyle>
          <a:p>
            <a:pPr>
              <a:defRPr/>
            </a:pPr>
            <a:fld id="{EF137BD1-C963-41C5-9FFB-B5365F224FC6}" type="datetimeFigureOut">
              <a:rPr lang="ru-RU">
                <a:solidFill>
                  <a:srgbClr val="C3DCFF"/>
                </a:solidFill>
              </a:rPr>
              <a:pPr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>
              <a:defRPr sz="1100" smtClean="0"/>
            </a:lvl1pPr>
          </a:lstStyle>
          <a:p>
            <a:pPr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63F117-9DC3-4E54-83EC-17A88545E2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9244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5E15D5-5A27-4D66-AF23-F59FB2CD7F84}" type="datetimeFigureOut">
              <a:rPr lang="ru-RU">
                <a:solidFill>
                  <a:srgbClr val="C3DCFF"/>
                </a:solidFill>
              </a:rPr>
              <a:pPr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D849EA-AEF5-49C5-BCFA-91C405AB43BE}" type="slidenum">
              <a:rPr lang="ru-RU">
                <a:solidFill>
                  <a:srgbClr val="C3D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C3D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54046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3DCFF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3DCFF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8B2E89-CDE1-49AD-A80D-95F645BED09A}" type="datetimeFigureOut">
              <a:rPr lang="ru-RU">
                <a:solidFill>
                  <a:srgbClr val="C3DCFF"/>
                </a:solidFill>
              </a:rPr>
              <a:pPr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7F5E7E-2D6A-48B8-A08F-A62CB1E2AB2C}" type="slidenum">
              <a:rPr lang="ru-RU">
                <a:solidFill>
                  <a:srgbClr val="C3D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C3D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84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4E0E6-96B0-4D1D-B5E5-C1311701E75D}" type="datetimeFigureOut">
              <a:rPr lang="ru-RU">
                <a:solidFill>
                  <a:srgbClr val="C3DCFF"/>
                </a:solidFill>
              </a:rPr>
              <a:pPr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4D507-3CDC-4326-8AC8-A9653B7FBAD4}" type="slidenum">
              <a:rPr lang="ru-RU">
                <a:solidFill>
                  <a:srgbClr val="C3D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C3D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25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541581-81C1-4034-873B-94E9AA4CF0DB}" type="datetimeFigureOut">
              <a:rPr lang="ru-RU">
                <a:solidFill>
                  <a:srgbClr val="C3DCFF"/>
                </a:solidFill>
              </a:rPr>
              <a:pPr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9C4969-F043-4042-A334-2D4DC8F62323}" type="slidenum">
              <a:rPr lang="ru-RU">
                <a:solidFill>
                  <a:srgbClr val="C3D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C3D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6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58FC6-86C5-4D0D-B530-D60DC9E38A2D}" type="datetimeFigureOut">
              <a:rPr lang="ru-RU">
                <a:solidFill>
                  <a:srgbClr val="C3DCFF"/>
                </a:solidFill>
              </a:rPr>
              <a:pPr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18C90-EA29-4488-9758-8379367ADC61}" type="slidenum">
              <a:rPr lang="ru-RU">
                <a:solidFill>
                  <a:srgbClr val="C3D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C3D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1820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D6EE-5235-4614-9B93-8F2534E4220C}" type="datetimeFigureOut">
              <a:rPr lang="ru-RU">
                <a:solidFill>
                  <a:srgbClr val="C3DCFF"/>
                </a:solidFill>
              </a:rPr>
              <a:pPr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102CE-5C44-403F-99E2-69C1EF905DD5}" type="slidenum">
              <a:rPr lang="ru-RU">
                <a:solidFill>
                  <a:srgbClr val="C3D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C3D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9459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1275469F-5E51-4524-B78F-FF11E82ED12A}" type="datetimeFigureOut">
              <a:rPr lang="ru-RU">
                <a:solidFill>
                  <a:srgbClr val="C3DCFF"/>
                </a:solidFill>
              </a:rPr>
              <a:pPr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A448E5ED-9AC0-4128-89FB-58DC673F08B0}" type="slidenum">
              <a:rPr lang="ru-RU">
                <a:solidFill>
                  <a:srgbClr val="C3D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C3D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62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C02E674D-4FAF-4E0C-A70D-F700948A61A9}" type="datetimeFigureOut">
              <a:rPr lang="ru-RU">
                <a:solidFill>
                  <a:srgbClr val="C3DCFF"/>
                </a:solidFill>
              </a:rPr>
              <a:pPr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BFE83CFA-CD29-45A8-ABEF-603273205291}" type="slidenum">
              <a:rPr lang="ru-RU">
                <a:solidFill>
                  <a:srgbClr val="C3D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C3D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300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6F4D0-5997-4FE6-B2A2-803CB3A0931A}" type="datetimeFigureOut">
              <a:rPr lang="ru-RU">
                <a:solidFill>
                  <a:srgbClr val="C3DCFF"/>
                </a:solidFill>
              </a:rPr>
              <a:pPr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8FE2E-95CD-4870-B219-9985E9D562CE}" type="slidenum">
              <a:rPr lang="ru-RU">
                <a:solidFill>
                  <a:srgbClr val="C3D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C3D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3344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BAF6E-7596-4C23-81B0-62178B4BD39E}" type="datetimeFigureOut">
              <a:rPr lang="ru-RU">
                <a:solidFill>
                  <a:srgbClr val="C3DCFF"/>
                </a:solidFill>
              </a:rPr>
              <a:pPr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93C41-437B-40CC-B3EE-48B9E74B0102}" type="slidenum">
              <a:rPr lang="ru-RU">
                <a:solidFill>
                  <a:srgbClr val="C3DC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C3D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28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3584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584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584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8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CB6B34-410B-48CE-BD00-C250B97E49B4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contourW="12700" prstMaterial="powder">
              <a:bevelT w="29210" h="12700"/>
              <a:contourClr>
                <a:schemeClr val="bg2">
                  <a:tint val="85000"/>
                  <a:satMod val="120000"/>
                </a:schemeClr>
              </a:contourClr>
            </a:sp3d>
          </a:bodyPr>
          <a:lstStyle/>
          <a:p>
            <a:r>
              <a:rPr lang="ru-RU" altLang="ko-KR" smtClean="0"/>
              <a:t>Образец заголовка</a:t>
            </a:r>
            <a:endParaRPr lang="ko-KR" altLang="ko-KR" dirty="0"/>
          </a:p>
        </p:txBody>
      </p:sp>
      <p:sp>
        <p:nvSpPr>
          <p:cNvPr id="2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/>
            <a:r>
              <a:rPr lang="ru-RU" altLang="ko-KR" smtClean="0"/>
              <a:t>Образец текста</a:t>
            </a:r>
          </a:p>
          <a:p>
            <a:pPr lvl="1"/>
            <a:r>
              <a:rPr lang="ru-RU" altLang="ko-KR" smtClean="0"/>
              <a:t>Второй уровень</a:t>
            </a:r>
          </a:p>
          <a:p>
            <a:pPr lvl="2"/>
            <a:r>
              <a:rPr lang="ru-RU" altLang="ko-KR" smtClean="0"/>
              <a:t>Третий уровень</a:t>
            </a:r>
          </a:p>
          <a:p>
            <a:pPr lvl="3"/>
            <a:r>
              <a:rPr lang="ru-RU" altLang="ko-KR" smtClean="0"/>
              <a:t>Четвертый уровень</a:t>
            </a:r>
          </a:p>
          <a:p>
            <a:pPr lvl="4"/>
            <a:r>
              <a:rPr lang="ru-RU" altLang="ko-KR" smtClean="0"/>
              <a:t>Пятый уровень</a:t>
            </a:r>
            <a:endParaRPr lang="ko-KR" altLang="ko-KR" dirty="0"/>
          </a:p>
        </p:txBody>
      </p:sp>
      <p:sp>
        <p:nvSpPr>
          <p:cNvPr id="1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/>
          <a:lstStyle>
            <a:lvl1pPr>
              <a:defRPr sz="1100"/>
            </a:lvl1pPr>
          </a:lstStyle>
          <a:p>
            <a:fld id="{5B106E36-FD25-4E2D-B0AA-010F637433A0}" type="datetimeFigureOut">
              <a:rPr lang="ru-RU" smtClean="0">
                <a:solidFill>
                  <a:srgbClr val="000000"/>
                </a:solidFill>
              </a:rPr>
              <a:pPr/>
              <a:t>06.11.2011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/>
          <a:lstStyle>
            <a:lvl1pPr algn="ctr">
              <a:defRPr sz="1100"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/>
          <a:lstStyle>
            <a:lvl1pPr algn="r">
              <a:defRPr sz="1100"/>
            </a:lvl1pPr>
          </a:lstStyle>
          <a:p>
            <a:fld id="{725C68B6-61C2-468F-89AB-4B9F7531AA68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35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sz="4500" b="1">
          <a:solidFill>
            <a:schemeClr val="tx2"/>
          </a:solidFill>
          <a:effectLst>
            <a:outerShdw blurRad="55000" dist="22000" dir="5400000" algn="t" rotWithShape="0">
              <a:prstClr val="black">
                <a:alpha val="80000"/>
              </a:prstClr>
            </a:outerShdw>
          </a:effectLst>
          <a:latin typeface="+mj-ea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84048" indent="-274320" algn="l" rtl="0" eaLnBrk="1" latinLnBrk="1" hangingPunct="1">
        <a:spcBef>
          <a:spcPct val="20000"/>
        </a:spcBef>
        <a:buClr>
          <a:schemeClr val="tx2"/>
        </a:buClr>
        <a:buSzPct val="75000"/>
        <a:buFont typeface="Wingdings 2" pitchFamily="18" charset="2"/>
        <a:buChar char=""/>
        <a:defRPr sz="2700">
          <a:solidFill>
            <a:schemeClr val="tx1"/>
          </a:solidFill>
          <a:latin typeface="+mn-ea"/>
          <a:ea typeface="+mn-ea"/>
          <a:cs typeface="+mn-cs"/>
        </a:defRPr>
      </a:lvl1pPr>
      <a:lvl2pPr marL="676656" indent="-228600" algn="l" rtl="0" eaLnBrk="1" latinLnBrk="1" hangingPunct="1">
        <a:spcBef>
          <a:spcPct val="20000"/>
        </a:spcBef>
        <a:buClr>
          <a:schemeClr val="tx2"/>
        </a:buClr>
        <a:buFont typeface="Wingdings 3" pitchFamily="18" charset="2"/>
        <a:buChar char="­"/>
        <a:defRPr sz="2100">
          <a:solidFill>
            <a:schemeClr val="tx1"/>
          </a:solidFill>
          <a:latin typeface="+mn-ea"/>
          <a:ea typeface="+mn-ea"/>
          <a:cs typeface="+mn-cs"/>
        </a:defRPr>
      </a:lvl2pPr>
      <a:lvl3pPr marL="932688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2000">
          <a:solidFill>
            <a:schemeClr val="tx1"/>
          </a:solidFill>
          <a:latin typeface="+mn-ea"/>
          <a:ea typeface="+mn-ea"/>
          <a:cs typeface="+mn-cs"/>
        </a:defRPr>
      </a:lvl3pPr>
      <a:lvl4pPr marL="1197864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4pPr>
      <a:lvl5pPr marL="1463040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5pPr>
      <a:lvl6pPr marL="1719072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6pPr>
      <a:lvl7pPr marL="1984248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ea"/>
          <a:ea typeface="+mn-ea"/>
          <a:cs typeface="+mn-cs"/>
        </a:defRPr>
      </a:lvl7pPr>
      <a:lvl8pPr marL="2249424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600">
          <a:solidFill>
            <a:schemeClr val="tx1"/>
          </a:solidFill>
          <a:latin typeface="+mn-ea"/>
          <a:ea typeface="+mn-ea"/>
          <a:cs typeface="+mn-cs"/>
        </a:defRPr>
      </a:lvl8pPr>
      <a:lvl9pPr marL="2505456" indent="-228600" algn="l" rtl="0" eaLnBrk="1" latinLnBrk="1" hangingPunct="1">
        <a:spcBef>
          <a:spcPct val="20000"/>
        </a:spcBef>
        <a:buClr>
          <a:schemeClr val="tx2"/>
        </a:buClr>
        <a:buFont typeface="Wingdings 2" pitchFamily="18" charset="2"/>
        <a:buChar char=""/>
        <a:defRPr sz="16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lvl1pPr marL="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ea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66CC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365503-A901-4D3C-B4BD-BB3619A643F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7E7FA1-0BCA-4E0B-978D-FBD8AD65B6E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15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15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15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15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  <p:sp>
            <p:nvSpPr>
              <p:cNvPr id="615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615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16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5F8CA3-9D8B-4CDA-83AE-682D9641C8A1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00047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3DCFF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Century Gothic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E3AF6E-AC23-43E2-91CD-714459A5A1B1}" type="datetimeFigureOut">
              <a:rPr lang="ru-RU">
                <a:solidFill>
                  <a:srgbClr val="C3DC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06.11.2011</a:t>
            </a:fld>
            <a:endParaRPr lang="ru-RU">
              <a:solidFill>
                <a:srgbClr val="C3DC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Century Gothic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C3DCFF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Century Gothic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2014CC-E430-4CB9-8EA9-4193170ED600}" type="slidenum">
              <a:rPr lang="ru-RU">
                <a:solidFill>
                  <a:srgbClr val="C3DC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C3D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388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DAAFF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DAAFF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DAAFF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DAAFF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DAAFF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7DAAFF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7DAAFF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7DAAFF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7DAAFF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A5BEFF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audio" Target="../media/audio1.wav"/><Relationship Id="rId7" Type="http://schemas.openxmlformats.org/officeDocument/2006/relationships/image" Target="../media/image16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jpeg"/><Relationship Id="rId5" Type="http://schemas.openxmlformats.org/officeDocument/2006/relationships/audio" Target="../media/audio4.wav"/><Relationship Id="rId4" Type="http://schemas.openxmlformats.org/officeDocument/2006/relationships/audio" Target="../media/audio6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audio" Target="../media/audio1.wav"/><Relationship Id="rId7" Type="http://schemas.openxmlformats.org/officeDocument/2006/relationships/image" Target="../media/image16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jpeg"/><Relationship Id="rId5" Type="http://schemas.openxmlformats.org/officeDocument/2006/relationships/audio" Target="../media/audio4.wav"/><Relationship Id="rId4" Type="http://schemas.openxmlformats.org/officeDocument/2006/relationships/audio" Target="../media/audio6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audio" Target="../media/audio1.wav"/><Relationship Id="rId7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jpeg"/><Relationship Id="rId5" Type="http://schemas.openxmlformats.org/officeDocument/2006/relationships/image" Target="../media/image14.jpeg"/><Relationship Id="rId10" Type="http://schemas.openxmlformats.org/officeDocument/2006/relationships/image" Target="../media/image20.emf"/><Relationship Id="rId4" Type="http://schemas.openxmlformats.org/officeDocument/2006/relationships/audio" Target="../media/audio7.wav"/><Relationship Id="rId9" Type="http://schemas.openxmlformats.org/officeDocument/2006/relationships/image" Target="../media/image1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jpeg"/><Relationship Id="rId5" Type="http://schemas.openxmlformats.org/officeDocument/2006/relationships/image" Target="../media/image14.jpeg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4.jpeg"/><Relationship Id="rId4" Type="http://schemas.openxmlformats.org/officeDocument/2006/relationships/audio" Target="../media/audio4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4.jpeg"/><Relationship Id="rId4" Type="http://schemas.openxmlformats.org/officeDocument/2006/relationships/audio" Target="../media/audio4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4.jpeg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4.jpeg"/><Relationship Id="rId4" Type="http://schemas.openxmlformats.org/officeDocument/2006/relationships/audio" Target="../media/audio7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14.jpeg"/><Relationship Id="rId4" Type="http://schemas.openxmlformats.org/officeDocument/2006/relationships/audio" Target="../media/audio4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14.jpeg"/><Relationship Id="rId4" Type="http://schemas.openxmlformats.org/officeDocument/2006/relationships/audio" Target="../media/audio4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jpe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14.jpeg"/><Relationship Id="rId4" Type="http://schemas.openxmlformats.org/officeDocument/2006/relationships/audio" Target="../media/audio4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4.jpeg"/><Relationship Id="rId4" Type="http://schemas.openxmlformats.org/officeDocument/2006/relationships/audio" Target="../media/audio4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4.jpeg"/><Relationship Id="rId4" Type="http://schemas.openxmlformats.org/officeDocument/2006/relationships/audio" Target="../media/audio8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4.jpeg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1.xml"/><Relationship Id="rId5" Type="http://schemas.openxmlformats.org/officeDocument/2006/relationships/image" Target="../media/image14.jpeg"/><Relationship Id="rId4" Type="http://schemas.openxmlformats.org/officeDocument/2006/relationships/audio" Target="../media/audio4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1.xml"/><Relationship Id="rId5" Type="http://schemas.openxmlformats.org/officeDocument/2006/relationships/image" Target="../media/image14.jpeg"/><Relationship Id="rId4" Type="http://schemas.openxmlformats.org/officeDocument/2006/relationships/audio" Target="../media/audio4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1.xml"/><Relationship Id="rId5" Type="http://schemas.openxmlformats.org/officeDocument/2006/relationships/image" Target="../media/image14.jpeg"/><Relationship Id="rId4" Type="http://schemas.openxmlformats.org/officeDocument/2006/relationships/audio" Target="../media/audio4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1.xml"/><Relationship Id="rId4" Type="http://schemas.openxmlformats.org/officeDocument/2006/relationships/image" Target="../media/image1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1.xml"/><Relationship Id="rId4" Type="http://schemas.openxmlformats.org/officeDocument/2006/relationships/image" Target="../media/image1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61.xml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audio" Target="../media/audio3.wav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audio" Target="../media/audio4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audio" Target="../media/audio5.wav"/><Relationship Id="rId7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5.jpeg"/><Relationship Id="rId5" Type="http://schemas.openxmlformats.org/officeDocument/2006/relationships/audio" Target="../media/audio4.wav"/><Relationship Id="rId4" Type="http://schemas.openxmlformats.org/officeDocument/2006/relationships/audio" Target="../media/audio6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причастие</a:t>
            </a: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Практический тренажер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851920" y="436510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  <a:latin typeface="Monotype Corsiva" pitchFamily="66" charset="0"/>
                <a:ea typeface="Times New Roman"/>
                <a:cs typeface="Times New Roman"/>
              </a:rPr>
              <a:t>Тренажер составлен </a:t>
            </a:r>
          </a:p>
          <a:p>
            <a:pPr>
              <a:spcAft>
                <a:spcPts val="0"/>
              </a:spcAft>
            </a:pPr>
            <a:r>
              <a:rPr lang="ru-RU" sz="2400" b="1" dirty="0" err="1">
                <a:solidFill>
                  <a:schemeClr val="bg1"/>
                </a:solidFill>
                <a:latin typeface="Monotype Corsiva" pitchFamily="66" charset="0"/>
                <a:ea typeface="Times New Roman"/>
                <a:cs typeface="Times New Roman"/>
              </a:rPr>
              <a:t>Фисивной</a:t>
            </a:r>
            <a:r>
              <a:rPr lang="ru-RU" sz="2400" b="1" dirty="0">
                <a:solidFill>
                  <a:schemeClr val="bg1"/>
                </a:solidFill>
                <a:latin typeface="Monotype Corsiva" pitchFamily="66" charset="0"/>
                <a:ea typeface="Times New Roman"/>
                <a:cs typeface="Times New Roman"/>
              </a:rPr>
              <a:t> Любовью Павловной, </a:t>
            </a:r>
          </a:p>
          <a:p>
            <a:pPr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  <a:latin typeface="Monotype Corsiva" pitchFamily="66" charset="0"/>
                <a:ea typeface="Times New Roman"/>
                <a:cs typeface="Times New Roman"/>
              </a:rPr>
              <a:t> учителем русского языка и литературы</a:t>
            </a:r>
          </a:p>
          <a:p>
            <a:pPr>
              <a:spcAft>
                <a:spcPts val="0"/>
              </a:spcAft>
            </a:pPr>
            <a:r>
              <a:rPr lang="ru-RU" sz="2400" b="1" dirty="0">
                <a:solidFill>
                  <a:schemeClr val="bg1"/>
                </a:solidFill>
                <a:latin typeface="Monotype Corsiva" pitchFamily="66" charset="0"/>
                <a:ea typeface="Times New Roman"/>
                <a:cs typeface="Times New Roman"/>
              </a:rPr>
              <a:t>МОУ «СОШ № 16» города Балаково.</a:t>
            </a:r>
            <a:endParaRPr lang="ru-RU" sz="2400" b="1" dirty="0">
              <a:solidFill>
                <a:schemeClr val="bg1"/>
              </a:solidFill>
              <a:effectLst/>
              <a:latin typeface="Monotype Corsiva" pitchFamily="66" charset="0"/>
              <a:ea typeface="Times New Roman"/>
              <a:cs typeface="Times New Roman"/>
            </a:endParaRPr>
          </a:p>
        </p:txBody>
      </p:sp>
      <p:sp>
        <p:nvSpPr>
          <p:cNvPr id="9" name="Солнце 8"/>
          <p:cNvSpPr/>
          <p:nvPr/>
        </p:nvSpPr>
        <p:spPr>
          <a:xfrm>
            <a:off x="0" y="188640"/>
            <a:ext cx="3707904" cy="324036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Шаг к пятерке!</a:t>
            </a:r>
          </a:p>
        </p:txBody>
      </p:sp>
    </p:spTree>
    <p:extLst>
      <p:ext uri="{BB962C8B-B14F-4D97-AF65-F5344CB8AC3E}">
        <p14:creationId xmlns:p14="http://schemas.microsoft.com/office/powerpoint/2010/main" val="38963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Найдите словосочетание 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 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действительным 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причастием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700808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 </a:t>
            </a:r>
            <a:r>
              <a:rPr lang="ru-RU" sz="2400" dirty="0"/>
              <a:t>написанная учеником</a:t>
            </a:r>
            <a:endParaRPr lang="ru-RU" sz="2400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5" name="Круглая лента лицом вверх 4"/>
          <p:cNvSpPr/>
          <p:nvPr/>
        </p:nvSpPr>
        <p:spPr>
          <a:xfrm>
            <a:off x="251520" y="5621992"/>
            <a:ext cx="2376264" cy="1152128"/>
          </a:xfrm>
          <a:prstGeom prst="ellipseRibbon2">
            <a:avLst/>
          </a:prstGeom>
          <a:blipFill>
            <a:blip r:embed="rId7"/>
            <a:tile tx="0" ty="0" sx="100000" sy="100000" flip="none" algn="tl"/>
          </a:blip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подсказка</a:t>
            </a: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635896" y="1700808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распиленная плотником</a:t>
            </a:r>
            <a:endParaRPr lang="ru-RU" sz="2400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5536" y="2924944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ведущая в парк</a:t>
            </a:r>
            <a:endParaRPr lang="ru-RU" sz="2400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635896" y="2924944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посаженные весной</a:t>
            </a:r>
            <a:endParaRPr lang="ru-RU" sz="2400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7596336" y="1988840"/>
            <a:ext cx="1152128" cy="1152128"/>
          </a:xfrm>
          <a:prstGeom prst="star5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6804248" y="4005064"/>
            <a:ext cx="2232248" cy="158417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Подумай!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трелка вправо 20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8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2123728" y="3789040"/>
            <a:ext cx="5256584" cy="1800200"/>
          </a:xfrm>
          <a:prstGeom prst="cloudCallout">
            <a:avLst>
              <a:gd name="adj1" fmla="val -40838"/>
              <a:gd name="adj2" fmla="val 76892"/>
            </a:avLst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действительные причастия обозначают признак того предмета, который сам производит действие</a:t>
            </a:r>
          </a:p>
        </p:txBody>
      </p:sp>
    </p:spTree>
    <p:extLst>
      <p:ext uri="{BB962C8B-B14F-4D97-AF65-F5344CB8AC3E}">
        <p14:creationId xmlns:p14="http://schemas.microsoft.com/office/powerpoint/2010/main" val="7463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7" grpId="2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Причастие увиденный - это:</a:t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700808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Monotype Corsiva" pitchFamily="66" charset="0"/>
              </a:rPr>
              <a:t>действительное причастие настоящего времени</a:t>
            </a:r>
            <a:endParaRPr lang="ru-RU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5" name="Круглая лента лицом вверх 4"/>
          <p:cNvSpPr/>
          <p:nvPr/>
        </p:nvSpPr>
        <p:spPr>
          <a:xfrm>
            <a:off x="251520" y="5621992"/>
            <a:ext cx="2376264" cy="1152128"/>
          </a:xfrm>
          <a:prstGeom prst="ellipseRibbon2">
            <a:avLst/>
          </a:prstGeom>
          <a:blipFill>
            <a:blip r:embed="rId7"/>
            <a:tile tx="0" ty="0" sx="100000" sy="100000" flip="none" algn="tl"/>
          </a:blip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подсказка</a:t>
            </a: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635896" y="1700808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Monotype Corsiva" pitchFamily="66" charset="0"/>
              </a:rPr>
              <a:t>действительное причастие прошедшего времени</a:t>
            </a:r>
            <a:endParaRPr lang="ru-RU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5536" y="2924944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Monotype Corsiva" pitchFamily="66" charset="0"/>
              </a:rPr>
              <a:t>страдательное причастие настоящего времени</a:t>
            </a:r>
            <a:endParaRPr lang="ru-RU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635896" y="2924944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Monotype Corsiva" pitchFamily="66" charset="0"/>
              </a:rPr>
              <a:t>страдательное причастие прошедшего времени</a:t>
            </a:r>
            <a:endParaRPr lang="ru-RU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7596336" y="1988840"/>
            <a:ext cx="1152128" cy="1152128"/>
          </a:xfrm>
          <a:prstGeom prst="star5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6804248" y="4005064"/>
            <a:ext cx="2232248" cy="158417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Подумай!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трелка вправо 20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8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138662"/>
              </p:ext>
            </p:extLst>
          </p:nvPr>
        </p:nvGraphicFramePr>
        <p:xfrm>
          <a:off x="1187624" y="3888713"/>
          <a:ext cx="2116456" cy="176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8228"/>
                <a:gridCol w="1058228"/>
              </a:tblGrid>
              <a:tr h="16637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Основа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Глагола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неоп</a:t>
                      </a:r>
                      <a:r>
                        <a:rPr lang="ru-RU" sz="1000" dirty="0">
                          <a:effectLst/>
                        </a:rPr>
                        <a:t>. ф. +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-вш- (от глаголов с основой на гласный)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908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-ш- (от глаголов с основой на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согласный, на -</a:t>
                      </a:r>
                      <a:r>
                        <a:rPr lang="ru-RU" sz="1000" dirty="0" err="1">
                          <a:effectLst/>
                        </a:rPr>
                        <a:t>ти</a:t>
                      </a:r>
                      <a:r>
                        <a:rPr lang="ru-RU" sz="1000" dirty="0">
                          <a:effectLst/>
                        </a:rPr>
                        <a:t> и на -</a:t>
                      </a:r>
                      <a:r>
                        <a:rPr lang="ru-RU" sz="1000" dirty="0" err="1">
                          <a:effectLst/>
                        </a:rPr>
                        <a:t>чь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чередующийся  с г, к)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364979"/>
              </p:ext>
            </p:extLst>
          </p:nvPr>
        </p:nvGraphicFramePr>
        <p:xfrm>
          <a:off x="3635896" y="4509120"/>
          <a:ext cx="2721495" cy="95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7165"/>
                <a:gridCol w="907165"/>
                <a:gridCol w="907165"/>
              </a:tblGrid>
              <a:tr h="183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выдержать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+  -</a:t>
                      </a:r>
                      <a:r>
                        <a:rPr lang="ru-RU" sz="1000" dirty="0" err="1">
                          <a:effectLst/>
                        </a:rPr>
                        <a:t>вш</a:t>
                      </a:r>
                      <a:r>
                        <a:rPr lang="ru-RU" sz="1000" dirty="0">
                          <a:effectLst/>
                        </a:rPr>
                        <a:t>-  -&gt;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выдержавший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83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увидеть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увидевший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83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+  -ш-  -&gt;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несший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83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увлечь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увлекший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914400" y="3476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60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7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Вставьте нужную букву в слово </a:t>
            </a:r>
            <a:r>
              <a:rPr lang="ru-RU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чита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…</a:t>
            </a:r>
            <a:r>
              <a:rPr lang="ru-RU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мый</a:t>
            </a:r>
            <a:endParaRPr lang="ru-RU" dirty="0"/>
          </a:p>
        </p:txBody>
      </p:sp>
      <p:sp>
        <p:nvSpPr>
          <p:cNvPr id="6" name="5-конечная звезда 5"/>
          <p:cNvSpPr/>
          <p:nvPr/>
        </p:nvSpPr>
        <p:spPr>
          <a:xfrm>
            <a:off x="7596336" y="1988840"/>
            <a:ext cx="1152128" cy="1152128"/>
          </a:xfrm>
          <a:prstGeom prst="star5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914400" y="3476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8-конечная звезда 2"/>
          <p:cNvSpPr/>
          <p:nvPr/>
        </p:nvSpPr>
        <p:spPr>
          <a:xfrm>
            <a:off x="971600" y="2204864"/>
            <a:ext cx="864096" cy="864096"/>
          </a:xfrm>
          <a:prstGeom prst="star8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и</a:t>
            </a:r>
            <a:endParaRPr lang="ru-RU" sz="3200" dirty="0"/>
          </a:p>
        </p:txBody>
      </p:sp>
      <p:sp>
        <p:nvSpPr>
          <p:cNvPr id="15" name="8-конечная звезда 14"/>
          <p:cNvSpPr/>
          <p:nvPr/>
        </p:nvSpPr>
        <p:spPr>
          <a:xfrm>
            <a:off x="2123728" y="2203392"/>
            <a:ext cx="864096" cy="864096"/>
          </a:xfrm>
          <a:prstGeom prst="star8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е</a:t>
            </a:r>
            <a:endParaRPr lang="ru-RU" sz="3200" dirty="0"/>
          </a:p>
        </p:txBody>
      </p:sp>
      <p:sp>
        <p:nvSpPr>
          <p:cNvPr id="8" name="Солнце 7"/>
          <p:cNvSpPr/>
          <p:nvPr/>
        </p:nvSpPr>
        <p:spPr>
          <a:xfrm>
            <a:off x="934019" y="4789985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?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Молния 9"/>
          <p:cNvSpPr/>
          <p:nvPr/>
        </p:nvSpPr>
        <p:spPr>
          <a:xfrm>
            <a:off x="6804248" y="3933824"/>
            <a:ext cx="1368152" cy="1511399"/>
          </a:xfrm>
          <a:prstGeom prst="lightningBol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254702"/>
              </p:ext>
            </p:extLst>
          </p:nvPr>
        </p:nvGraphicFramePr>
        <p:xfrm>
          <a:off x="1573360" y="3127374"/>
          <a:ext cx="5806951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9" name="Документ" r:id="rId7" imgW="6022608" imgH="807029" progId="Word.Document.12">
                  <p:embed/>
                </p:oleObj>
              </mc:Choice>
              <mc:Fallback>
                <p:oleObj name="Документ" r:id="rId7" imgW="6022608" imgH="80702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73360" y="3127374"/>
                        <a:ext cx="5806951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361" y="3624310"/>
            <a:ext cx="6022975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793" y="4335511"/>
            <a:ext cx="7754746" cy="461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902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chemeClr val="tx2"/>
                </a:solidFill>
                <a:latin typeface="Monotype Corsiva" pitchFamily="66" charset="0"/>
              </a:rPr>
              <a:t>Укажите действительное причастие настоящего времени с бук­вой </a:t>
            </a:r>
            <a:r>
              <a:rPr lang="ru-RU" sz="2800" b="1" dirty="0">
                <a:solidFill>
                  <a:srgbClr val="00B0F0"/>
                </a:solidFill>
                <a:latin typeface="Monotype Corsiva" pitchFamily="66" charset="0"/>
              </a:rPr>
              <a:t>ю</a:t>
            </a:r>
            <a:r>
              <a:rPr lang="ru-RU" sz="2800" b="1" dirty="0">
                <a:solidFill>
                  <a:schemeClr val="tx2"/>
                </a:solidFill>
                <a:latin typeface="Monotype Corsiva" pitchFamily="66" charset="0"/>
              </a:rPr>
              <a:t> в суффиксе</a:t>
            </a:r>
            <a:endParaRPr lang="ru-RU" sz="2800" b="1" dirty="0">
              <a:latin typeface="Monotype Corsiva" pitchFamily="66" charset="0"/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7596336" y="1988840"/>
            <a:ext cx="1152128" cy="1152128"/>
          </a:xfrm>
          <a:prstGeom prst="star5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914400" y="3476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8-конечная звезда 2"/>
          <p:cNvSpPr/>
          <p:nvPr/>
        </p:nvSpPr>
        <p:spPr>
          <a:xfrm>
            <a:off x="1240840" y="1700808"/>
            <a:ext cx="4843327" cy="864096"/>
          </a:xfrm>
          <a:prstGeom prst="star8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/>
              <a:t>терп</a:t>
            </a:r>
            <a:r>
              <a:rPr lang="ru-RU" sz="3200" dirty="0"/>
              <a:t>..</a:t>
            </a:r>
            <a:r>
              <a:rPr lang="ru-RU" sz="3200" dirty="0" err="1"/>
              <a:t>щий</a:t>
            </a:r>
            <a:endParaRPr lang="ru-RU" sz="3200" dirty="0"/>
          </a:p>
        </p:txBody>
      </p:sp>
      <p:sp>
        <p:nvSpPr>
          <p:cNvPr id="15" name="8-конечная звезда 14"/>
          <p:cNvSpPr/>
          <p:nvPr/>
        </p:nvSpPr>
        <p:spPr>
          <a:xfrm>
            <a:off x="1259632" y="2708920"/>
            <a:ext cx="4824535" cy="864096"/>
          </a:xfrm>
          <a:prstGeom prst="star8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/>
              <a:t>гляд</a:t>
            </a:r>
            <a:r>
              <a:rPr lang="ru-RU" sz="3200" dirty="0"/>
              <a:t>..</a:t>
            </a:r>
            <a:r>
              <a:rPr lang="ru-RU" sz="3200" dirty="0" err="1"/>
              <a:t>щийся</a:t>
            </a:r>
            <a:endParaRPr lang="ru-RU" sz="3200" dirty="0"/>
          </a:p>
        </p:txBody>
      </p:sp>
      <p:sp>
        <p:nvSpPr>
          <p:cNvPr id="8" name="Солнце 7"/>
          <p:cNvSpPr/>
          <p:nvPr/>
        </p:nvSpPr>
        <p:spPr>
          <a:xfrm>
            <a:off x="914400" y="5013176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?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2483768" y="4529675"/>
            <a:ext cx="4104456" cy="1739999"/>
          </a:xfrm>
          <a:prstGeom prst="cloudCallout">
            <a:avLst>
              <a:gd name="adj1" fmla="val -64883"/>
              <a:gd name="adj2" fmla="val 24280"/>
            </a:avLst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основа глагола </a:t>
            </a:r>
            <a:r>
              <a:rPr lang="ru-RU" dirty="0" err="1"/>
              <a:t>н.вр</a:t>
            </a:r>
            <a:r>
              <a:rPr lang="ru-RU" dirty="0"/>
              <a:t>. несов. вида + </a:t>
            </a:r>
            <a:endParaRPr lang="ru-RU" dirty="0" smtClean="0"/>
          </a:p>
          <a:p>
            <a:pPr algn="ctr"/>
            <a:r>
              <a:rPr lang="ru-RU" dirty="0" smtClean="0"/>
              <a:t>-</a:t>
            </a:r>
            <a:r>
              <a:rPr lang="ru-RU" dirty="0" err="1"/>
              <a:t>ущ</a:t>
            </a:r>
            <a:r>
              <a:rPr lang="ru-RU" dirty="0"/>
              <a:t>- (-</a:t>
            </a:r>
            <a:r>
              <a:rPr lang="ru-RU" dirty="0" err="1"/>
              <a:t>ющ</a:t>
            </a:r>
            <a:r>
              <a:rPr lang="ru-RU" dirty="0"/>
              <a:t>-) I </a:t>
            </a:r>
            <a:r>
              <a:rPr lang="ru-RU" dirty="0" err="1"/>
              <a:t>спр</a:t>
            </a:r>
            <a:r>
              <a:rPr lang="ru-RU" dirty="0"/>
              <a:t>.</a:t>
            </a:r>
          </a:p>
          <a:p>
            <a:pPr algn="ctr"/>
            <a:r>
              <a:rPr lang="ru-RU" dirty="0"/>
              <a:t>-</a:t>
            </a:r>
            <a:r>
              <a:rPr lang="ru-RU" dirty="0" err="1"/>
              <a:t>ащ</a:t>
            </a:r>
            <a:r>
              <a:rPr lang="ru-RU" dirty="0"/>
              <a:t>- (-</a:t>
            </a:r>
            <a:r>
              <a:rPr lang="ru-RU" dirty="0" err="1"/>
              <a:t>ящ</a:t>
            </a:r>
            <a:r>
              <a:rPr lang="ru-RU" dirty="0"/>
              <a:t>-) II </a:t>
            </a:r>
            <a:r>
              <a:rPr lang="ru-RU" dirty="0" err="1"/>
              <a:t>спр</a:t>
            </a:r>
            <a:r>
              <a:rPr lang="ru-RU" dirty="0"/>
              <a:t>.</a:t>
            </a:r>
          </a:p>
        </p:txBody>
      </p:sp>
      <p:sp>
        <p:nvSpPr>
          <p:cNvPr id="10" name="Молния 9"/>
          <p:cNvSpPr/>
          <p:nvPr/>
        </p:nvSpPr>
        <p:spPr>
          <a:xfrm>
            <a:off x="6804248" y="3933824"/>
            <a:ext cx="1368152" cy="1511399"/>
          </a:xfrm>
          <a:prstGeom prst="lightningBol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8-конечная звезда 10"/>
          <p:cNvSpPr/>
          <p:nvPr/>
        </p:nvSpPr>
        <p:spPr>
          <a:xfrm>
            <a:off x="1235015" y="3729236"/>
            <a:ext cx="4824535" cy="864096"/>
          </a:xfrm>
          <a:prstGeom prst="star8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/>
              <a:t>сража</a:t>
            </a:r>
            <a:r>
              <a:rPr lang="ru-RU" sz="3200" dirty="0"/>
              <a:t>..</a:t>
            </a:r>
            <a:r>
              <a:rPr lang="ru-RU" sz="3200" dirty="0" err="1"/>
              <a:t>щийся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4907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. </a:t>
            </a:r>
            <a:r>
              <a:rPr lang="ru-RU" sz="3600" dirty="0">
                <a:effectLst/>
              </a:rPr>
              <a:t>В </a:t>
            </a:r>
            <a:r>
              <a:rPr lang="ru-RU" sz="3600" dirty="0" smtClean="0">
                <a:effectLst/>
              </a:rPr>
              <a:t>каком случае </a:t>
            </a:r>
            <a:r>
              <a:rPr lang="ru-RU" sz="3600" dirty="0">
                <a:effectLst/>
              </a:rPr>
              <a:t>следует </a:t>
            </a:r>
            <a:r>
              <a:rPr lang="ru-RU" sz="3600" dirty="0" smtClean="0">
                <a:effectLst/>
              </a:rPr>
              <a:t>писать</a:t>
            </a:r>
            <a:br>
              <a:rPr lang="ru-RU" sz="3600" dirty="0" smtClean="0">
                <a:effectLst/>
              </a:rPr>
            </a:br>
            <a:r>
              <a:rPr lang="ru-RU" sz="3600" dirty="0" smtClean="0">
                <a:effectLst/>
              </a:rPr>
              <a:t> </a:t>
            </a:r>
            <a:r>
              <a:rPr lang="ru-RU" sz="3600" dirty="0">
                <a:effectLst/>
              </a:rPr>
              <a:t>суффикс </a:t>
            </a:r>
            <a:r>
              <a:rPr lang="ru-RU" sz="3600" i="1" dirty="0">
                <a:solidFill>
                  <a:srgbClr val="00B050"/>
                </a:solidFill>
                <a:effectLst/>
              </a:rPr>
              <a:t>-</a:t>
            </a:r>
            <a:r>
              <a:rPr lang="ru-RU" sz="3600" i="1" dirty="0" err="1">
                <a:solidFill>
                  <a:srgbClr val="00B050"/>
                </a:solidFill>
                <a:effectLst/>
              </a:rPr>
              <a:t>ящ</a:t>
            </a:r>
            <a:r>
              <a:rPr lang="ru-RU" sz="3600" i="1" dirty="0">
                <a:solidFill>
                  <a:srgbClr val="00B050"/>
                </a:solidFill>
                <a:effectLst/>
              </a:rPr>
              <a:t>-</a:t>
            </a:r>
            <a:r>
              <a:rPr lang="ru-RU" sz="3600" dirty="0">
                <a:effectLst/>
              </a:rPr>
              <a:t>?</a:t>
            </a:r>
            <a:br>
              <a:rPr lang="ru-RU" sz="3600" dirty="0">
                <a:effectLst/>
              </a:rPr>
            </a:br>
            <a:endParaRPr lang="ru-RU" sz="3600" dirty="0"/>
          </a:p>
        </p:txBody>
      </p:sp>
      <p:sp>
        <p:nvSpPr>
          <p:cNvPr id="5" name="Овал 4"/>
          <p:cNvSpPr/>
          <p:nvPr/>
        </p:nvSpPr>
        <p:spPr>
          <a:xfrm>
            <a:off x="395536" y="1700808"/>
            <a:ext cx="223224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дремл_щий</a:t>
            </a:r>
            <a:r>
              <a:rPr lang="ru-RU" dirty="0"/>
              <a:t> великан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419872" y="1700808"/>
            <a:ext cx="223224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стро_щие</a:t>
            </a:r>
            <a:r>
              <a:rPr lang="ru-RU" dirty="0" smtClean="0"/>
              <a:t> </a:t>
            </a:r>
            <a:r>
              <a:rPr lang="ru-RU" dirty="0"/>
              <a:t>школу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228184" y="1700808"/>
            <a:ext cx="223224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тяжело </a:t>
            </a:r>
            <a:r>
              <a:rPr lang="ru-RU" dirty="0" err="1"/>
              <a:t>дыш_щий</a:t>
            </a:r>
            <a:endParaRPr lang="ru-RU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539552" y="3356992"/>
            <a:ext cx="1152128" cy="1152128"/>
          </a:xfrm>
          <a:prstGeom prst="star5">
            <a:avLst/>
          </a:prstGeom>
          <a:solidFill>
            <a:srgbClr val="FFFF00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олния 9"/>
          <p:cNvSpPr/>
          <p:nvPr/>
        </p:nvSpPr>
        <p:spPr>
          <a:xfrm>
            <a:off x="7020272" y="3356992"/>
            <a:ext cx="1368152" cy="1511399"/>
          </a:xfrm>
          <a:prstGeom prst="lightningBolt">
            <a:avLst/>
          </a:prstGeom>
          <a:solidFill>
            <a:srgbClr val="FF0000">
              <a:lumMod val="75000"/>
            </a:srgbClr>
          </a:solidFill>
          <a:ln w="25400" cap="flat" cmpd="sng" algn="ctr">
            <a:solidFill>
              <a:srgbClr val="CCCC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FFFFE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Солнце 10"/>
          <p:cNvSpPr/>
          <p:nvPr/>
        </p:nvSpPr>
        <p:spPr>
          <a:xfrm>
            <a:off x="914400" y="5013176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?</a:t>
            </a:r>
          </a:p>
        </p:txBody>
      </p:sp>
      <p:sp>
        <p:nvSpPr>
          <p:cNvPr id="12" name="Выноска-облако 11"/>
          <p:cNvSpPr/>
          <p:nvPr/>
        </p:nvSpPr>
        <p:spPr>
          <a:xfrm>
            <a:off x="2483768" y="4529675"/>
            <a:ext cx="4104456" cy="1739999"/>
          </a:xfrm>
          <a:prstGeom prst="cloudCallout">
            <a:avLst>
              <a:gd name="adj1" fmla="val -64883"/>
              <a:gd name="adj2" fmla="val 24280"/>
            </a:avLst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FFFFE1"/>
                </a:solidFill>
                <a:cs typeface="Arial"/>
              </a:rPr>
              <a:t>основа глагола </a:t>
            </a:r>
            <a:r>
              <a:rPr lang="ru-RU" dirty="0" err="1">
                <a:solidFill>
                  <a:srgbClr val="FFFFE1"/>
                </a:solidFill>
                <a:cs typeface="Arial"/>
              </a:rPr>
              <a:t>н.вр</a:t>
            </a:r>
            <a:r>
              <a:rPr lang="ru-RU" dirty="0">
                <a:solidFill>
                  <a:srgbClr val="FFFFE1"/>
                </a:solidFill>
                <a:cs typeface="Arial"/>
              </a:rPr>
              <a:t>. несов. вида + </a:t>
            </a:r>
          </a:p>
          <a:p>
            <a:pPr lvl="0" algn="ctr"/>
            <a:r>
              <a:rPr lang="ru-RU" dirty="0">
                <a:solidFill>
                  <a:srgbClr val="FFFFE1"/>
                </a:solidFill>
                <a:cs typeface="Arial"/>
              </a:rPr>
              <a:t>-</a:t>
            </a:r>
            <a:r>
              <a:rPr lang="ru-RU" dirty="0" err="1">
                <a:solidFill>
                  <a:srgbClr val="FFFFE1"/>
                </a:solidFill>
                <a:cs typeface="Arial"/>
              </a:rPr>
              <a:t>ущ</a:t>
            </a:r>
            <a:r>
              <a:rPr lang="ru-RU" dirty="0">
                <a:solidFill>
                  <a:srgbClr val="FFFFE1"/>
                </a:solidFill>
                <a:cs typeface="Arial"/>
              </a:rPr>
              <a:t>- (-</a:t>
            </a:r>
            <a:r>
              <a:rPr lang="ru-RU" dirty="0" err="1">
                <a:solidFill>
                  <a:srgbClr val="FFFFE1"/>
                </a:solidFill>
                <a:cs typeface="Arial"/>
              </a:rPr>
              <a:t>ющ</a:t>
            </a:r>
            <a:r>
              <a:rPr lang="ru-RU" dirty="0">
                <a:solidFill>
                  <a:srgbClr val="FFFFE1"/>
                </a:solidFill>
                <a:cs typeface="Arial"/>
              </a:rPr>
              <a:t>-) I </a:t>
            </a:r>
            <a:r>
              <a:rPr lang="ru-RU" dirty="0" err="1">
                <a:solidFill>
                  <a:srgbClr val="FFFFE1"/>
                </a:solidFill>
                <a:cs typeface="Arial"/>
              </a:rPr>
              <a:t>спр</a:t>
            </a:r>
            <a:r>
              <a:rPr lang="ru-RU" dirty="0">
                <a:solidFill>
                  <a:srgbClr val="FFFFE1"/>
                </a:solidFill>
                <a:cs typeface="Arial"/>
              </a:rPr>
              <a:t>.</a:t>
            </a:r>
          </a:p>
          <a:p>
            <a:pPr lvl="0" algn="ctr"/>
            <a:r>
              <a:rPr lang="ru-RU" dirty="0">
                <a:solidFill>
                  <a:srgbClr val="FFFFE1"/>
                </a:solidFill>
                <a:cs typeface="Arial"/>
              </a:rPr>
              <a:t>-</a:t>
            </a:r>
            <a:r>
              <a:rPr lang="ru-RU" dirty="0" err="1">
                <a:solidFill>
                  <a:srgbClr val="FFFFE1"/>
                </a:solidFill>
                <a:cs typeface="Arial"/>
              </a:rPr>
              <a:t>ащ</a:t>
            </a:r>
            <a:r>
              <a:rPr lang="ru-RU" dirty="0">
                <a:solidFill>
                  <a:srgbClr val="FFFFE1"/>
                </a:solidFill>
                <a:cs typeface="Arial"/>
              </a:rPr>
              <a:t>- (-</a:t>
            </a:r>
            <a:r>
              <a:rPr lang="ru-RU" dirty="0" err="1">
                <a:solidFill>
                  <a:srgbClr val="FFFFE1"/>
                </a:solidFill>
                <a:cs typeface="Arial"/>
              </a:rPr>
              <a:t>ящ</a:t>
            </a:r>
            <a:r>
              <a:rPr lang="ru-RU" dirty="0">
                <a:solidFill>
                  <a:srgbClr val="FFFFE1"/>
                </a:solidFill>
                <a:cs typeface="Arial"/>
              </a:rPr>
              <a:t>-) II </a:t>
            </a:r>
            <a:r>
              <a:rPr lang="ru-RU" dirty="0" err="1">
                <a:solidFill>
                  <a:srgbClr val="FFFFE1"/>
                </a:solidFill>
                <a:cs typeface="Arial"/>
              </a:rPr>
              <a:t>спр</a:t>
            </a:r>
            <a:r>
              <a:rPr lang="ru-RU" dirty="0">
                <a:solidFill>
                  <a:srgbClr val="FFFFE1"/>
                </a:solidFill>
                <a:cs typeface="Arial"/>
              </a:rPr>
              <a:t>.</a:t>
            </a:r>
            <a:endParaRPr lang="ru-RU" dirty="0">
              <a:solidFill>
                <a:srgbClr val="FFFFE1"/>
              </a:solidFill>
              <a:cs typeface="Arial"/>
            </a:endParaRPr>
          </a:p>
        </p:txBody>
      </p:sp>
      <p:sp>
        <p:nvSpPr>
          <p:cNvPr id="13" name="Стрелка вправо 12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796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. </a:t>
            </a:r>
            <a:r>
              <a:rPr lang="ru-RU" sz="3600" dirty="0">
                <a:effectLst/>
              </a:rPr>
              <a:t>В каких случаях следует писать </a:t>
            </a:r>
            <a:r>
              <a:rPr lang="ru-RU" sz="3600" dirty="0" smtClean="0">
                <a:effectLst/>
              </a:rPr>
              <a:t/>
            </a:r>
            <a:br>
              <a:rPr lang="ru-RU" sz="3600" dirty="0" smtClean="0">
                <a:effectLst/>
              </a:rPr>
            </a:br>
            <a:r>
              <a:rPr lang="ru-RU" sz="3600" i="1" dirty="0" smtClean="0">
                <a:solidFill>
                  <a:srgbClr val="FFC000"/>
                </a:solidFill>
                <a:effectLst/>
              </a:rPr>
              <a:t>-</a:t>
            </a:r>
            <a:r>
              <a:rPr lang="ru-RU" sz="3600" i="1" dirty="0">
                <a:solidFill>
                  <a:srgbClr val="FFC000"/>
                </a:solidFill>
                <a:effectLst/>
              </a:rPr>
              <a:t>е-</a:t>
            </a:r>
            <a:r>
              <a:rPr lang="ru-RU" sz="3600" dirty="0">
                <a:solidFill>
                  <a:srgbClr val="FFC000"/>
                </a:solidFill>
                <a:effectLst/>
              </a:rPr>
              <a:t>?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1520" y="1700808"/>
            <a:ext cx="259228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расстрел_нные</a:t>
            </a:r>
            <a:r>
              <a:rPr lang="ru-RU" dirty="0" smtClean="0"/>
              <a:t> </a:t>
            </a:r>
            <a:r>
              <a:rPr lang="ru-RU" dirty="0"/>
              <a:t>патроны; 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131840" y="1700808"/>
            <a:ext cx="252028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занавеш_нное</a:t>
            </a:r>
            <a:r>
              <a:rPr lang="ru-RU" dirty="0"/>
              <a:t> окно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228184" y="1700808"/>
            <a:ext cx="244827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засе_нное</a:t>
            </a:r>
            <a:r>
              <a:rPr lang="ru-RU" dirty="0"/>
              <a:t> поле</a:t>
            </a:r>
            <a:endParaRPr lang="ru-RU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539552" y="3356992"/>
            <a:ext cx="1152128" cy="1152128"/>
          </a:xfrm>
          <a:prstGeom prst="star5">
            <a:avLst/>
          </a:prstGeom>
          <a:solidFill>
            <a:srgbClr val="FFFF00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олния 9"/>
          <p:cNvSpPr/>
          <p:nvPr/>
        </p:nvSpPr>
        <p:spPr>
          <a:xfrm>
            <a:off x="7020272" y="3356992"/>
            <a:ext cx="1368152" cy="1511399"/>
          </a:xfrm>
          <a:prstGeom prst="lightningBolt">
            <a:avLst/>
          </a:prstGeom>
          <a:solidFill>
            <a:srgbClr val="FF0000">
              <a:lumMod val="75000"/>
            </a:srgbClr>
          </a:solidFill>
          <a:ln w="25400" cap="flat" cmpd="sng" algn="ctr">
            <a:solidFill>
              <a:srgbClr val="CCCC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FFFFE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Солнце 10"/>
          <p:cNvSpPr/>
          <p:nvPr/>
        </p:nvSpPr>
        <p:spPr>
          <a:xfrm>
            <a:off x="914400" y="5013176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?</a:t>
            </a:r>
          </a:p>
        </p:txBody>
      </p:sp>
      <p:sp>
        <p:nvSpPr>
          <p:cNvPr id="12" name="Выноска-облако 11"/>
          <p:cNvSpPr/>
          <p:nvPr/>
        </p:nvSpPr>
        <p:spPr>
          <a:xfrm>
            <a:off x="2483768" y="3861049"/>
            <a:ext cx="5040560" cy="2408626"/>
          </a:xfrm>
          <a:prstGeom prst="cloudCallout">
            <a:avLst>
              <a:gd name="adj1" fmla="val -64883"/>
              <a:gd name="adj2" fmla="val 24280"/>
            </a:avLst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основа глагола неопр. ф. + </a:t>
            </a:r>
            <a:endParaRPr lang="ru-RU" dirty="0" smtClean="0"/>
          </a:p>
          <a:p>
            <a:pPr algn="ctr"/>
            <a:r>
              <a:rPr lang="ru-RU" dirty="0" smtClean="0"/>
              <a:t>анн-</a:t>
            </a:r>
            <a:r>
              <a:rPr lang="ru-RU" dirty="0"/>
              <a:t>, -</a:t>
            </a:r>
            <a:r>
              <a:rPr lang="ru-RU" dirty="0" err="1"/>
              <a:t>янн</a:t>
            </a:r>
            <a:r>
              <a:rPr lang="ru-RU" dirty="0"/>
              <a:t>- (от глаголов на -</a:t>
            </a:r>
            <a:r>
              <a:rPr lang="ru-RU" dirty="0" err="1"/>
              <a:t>ать</a:t>
            </a:r>
            <a:r>
              <a:rPr lang="ru-RU" dirty="0"/>
              <a:t>-, -ять-)</a:t>
            </a:r>
          </a:p>
          <a:p>
            <a:pPr algn="ctr"/>
            <a:r>
              <a:rPr lang="ru-RU" dirty="0"/>
              <a:t>-</a:t>
            </a:r>
            <a:r>
              <a:rPr lang="ru-RU" dirty="0" err="1"/>
              <a:t>енн</a:t>
            </a:r>
            <a:r>
              <a:rPr lang="ru-RU" dirty="0"/>
              <a:t>- (он глаголов на -</a:t>
            </a:r>
            <a:r>
              <a:rPr lang="ru-RU" dirty="0" err="1"/>
              <a:t>еть</a:t>
            </a:r>
            <a:r>
              <a:rPr lang="ru-RU" dirty="0"/>
              <a:t>, -</a:t>
            </a:r>
            <a:r>
              <a:rPr lang="ru-RU" dirty="0" err="1"/>
              <a:t>ить</a:t>
            </a:r>
            <a:r>
              <a:rPr lang="ru-RU" dirty="0"/>
              <a:t>, -</a:t>
            </a:r>
            <a:r>
              <a:rPr lang="ru-RU" dirty="0" err="1"/>
              <a:t>ти</a:t>
            </a:r>
            <a:r>
              <a:rPr lang="ru-RU" dirty="0"/>
              <a:t>, </a:t>
            </a:r>
            <a:r>
              <a:rPr lang="ru-RU" dirty="0" err="1"/>
              <a:t>чь</a:t>
            </a:r>
            <a:r>
              <a:rPr lang="ru-RU" dirty="0"/>
              <a:t>)</a:t>
            </a:r>
          </a:p>
          <a:p>
            <a:pPr algn="ctr"/>
            <a:r>
              <a:rPr lang="ru-RU" dirty="0"/>
              <a:t>-т-</a:t>
            </a:r>
          </a:p>
        </p:txBody>
      </p:sp>
      <p:sp>
        <p:nvSpPr>
          <p:cNvPr id="13" name="Стрелка вправо 12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586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. </a:t>
            </a:r>
            <a:r>
              <a:rPr lang="ru-RU" sz="2800" dirty="0">
                <a:effectLst/>
              </a:rPr>
              <a:t>Укажите страдательное причастие настоящего времени с бук­вой </a:t>
            </a:r>
            <a:r>
              <a:rPr lang="ru-RU" sz="2800" dirty="0" smtClean="0">
                <a:solidFill>
                  <a:srgbClr val="FFC000"/>
                </a:solidFill>
                <a:effectLst/>
              </a:rPr>
              <a:t>-е-</a:t>
            </a:r>
            <a:r>
              <a:rPr lang="ru-RU" sz="2800" dirty="0">
                <a:effectLst/>
              </a:rPr>
              <a:t> в суффиксе.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94320" y="3356992"/>
            <a:ext cx="259228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немысл</a:t>
            </a:r>
            <a:r>
              <a:rPr lang="ru-RU" dirty="0" smtClean="0"/>
              <a:t>..</a:t>
            </a:r>
            <a:r>
              <a:rPr lang="ru-RU" dirty="0" err="1" smtClean="0"/>
              <a:t>мый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131840" y="1700808"/>
            <a:ext cx="252028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завис</a:t>
            </a:r>
            <a:r>
              <a:rPr lang="ru-RU" dirty="0" smtClean="0"/>
              <a:t>..</a:t>
            </a:r>
            <a:r>
              <a:rPr lang="ru-RU" dirty="0" err="1" smtClean="0"/>
              <a:t>мый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409514" y="3717032"/>
            <a:ext cx="244827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изуча</a:t>
            </a:r>
            <a:r>
              <a:rPr lang="ru-RU" dirty="0" smtClean="0"/>
              <a:t>..</a:t>
            </a:r>
            <a:r>
              <a:rPr lang="ru-RU" dirty="0" err="1" smtClean="0"/>
              <a:t>мый</a:t>
            </a:r>
            <a:endParaRPr lang="ru-RU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914400" y="1815108"/>
            <a:ext cx="1152128" cy="1152128"/>
          </a:xfrm>
          <a:prstGeom prst="star5">
            <a:avLst/>
          </a:prstGeom>
          <a:solidFill>
            <a:srgbClr val="FFFF00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олния 9"/>
          <p:cNvSpPr/>
          <p:nvPr/>
        </p:nvSpPr>
        <p:spPr>
          <a:xfrm>
            <a:off x="7164288" y="1743100"/>
            <a:ext cx="1368152" cy="1511399"/>
          </a:xfrm>
          <a:prstGeom prst="lightningBolt">
            <a:avLst/>
          </a:prstGeom>
          <a:solidFill>
            <a:srgbClr val="FF0000">
              <a:lumMod val="75000"/>
            </a:srgbClr>
          </a:solidFill>
          <a:ln w="25400" cap="flat" cmpd="sng" algn="ctr">
            <a:solidFill>
              <a:srgbClr val="CCCC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FFFFE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Солнце 10"/>
          <p:cNvSpPr/>
          <p:nvPr/>
        </p:nvSpPr>
        <p:spPr>
          <a:xfrm>
            <a:off x="914400" y="5013176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?</a:t>
            </a:r>
          </a:p>
        </p:txBody>
      </p:sp>
      <p:sp>
        <p:nvSpPr>
          <p:cNvPr id="12" name="Выноска-облако 11"/>
          <p:cNvSpPr/>
          <p:nvPr/>
        </p:nvSpPr>
        <p:spPr>
          <a:xfrm>
            <a:off x="2483768" y="3501009"/>
            <a:ext cx="3096344" cy="2768666"/>
          </a:xfrm>
          <a:prstGeom prst="cloudCallout">
            <a:avLst>
              <a:gd name="adj1" fmla="val -64883"/>
              <a:gd name="adj2" fmla="val 24280"/>
            </a:avLst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основа глагола </a:t>
            </a:r>
            <a:r>
              <a:rPr lang="ru-RU" dirty="0" err="1"/>
              <a:t>н.вр</a:t>
            </a:r>
            <a:r>
              <a:rPr lang="ru-RU" dirty="0"/>
              <a:t>. несов. вида + </a:t>
            </a:r>
            <a:r>
              <a:rPr lang="ru-RU" dirty="0" smtClean="0"/>
              <a:t>-</a:t>
            </a:r>
            <a:r>
              <a:rPr lang="ru-RU" dirty="0"/>
              <a:t>ем- I </a:t>
            </a:r>
            <a:r>
              <a:rPr lang="ru-RU" dirty="0" err="1"/>
              <a:t>спр</a:t>
            </a:r>
            <a:r>
              <a:rPr lang="ru-RU" dirty="0"/>
              <a:t>.</a:t>
            </a:r>
          </a:p>
          <a:p>
            <a:pPr algn="ctr"/>
            <a:r>
              <a:rPr lang="ru-RU" dirty="0"/>
              <a:t>-им- II </a:t>
            </a:r>
            <a:r>
              <a:rPr lang="ru-RU" dirty="0" err="1"/>
              <a:t>спр</a:t>
            </a:r>
            <a:r>
              <a:rPr lang="ru-RU" dirty="0"/>
              <a:t>.</a:t>
            </a:r>
          </a:p>
        </p:txBody>
      </p:sp>
      <p:sp>
        <p:nvSpPr>
          <p:cNvPr id="13" name="Стрелка вправо 12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7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. </a:t>
            </a:r>
            <a:r>
              <a:rPr lang="ru-RU" sz="2800" dirty="0">
                <a:effectLst/>
              </a:rPr>
              <a:t>В каком случае следует писать </a:t>
            </a:r>
            <a:r>
              <a:rPr lang="ru-RU" sz="2800" i="1" dirty="0">
                <a:solidFill>
                  <a:srgbClr val="FFC000"/>
                </a:solidFill>
                <a:effectLst/>
              </a:rPr>
              <a:t>-е-</a:t>
            </a:r>
            <a:r>
              <a:rPr lang="ru-RU" sz="2800" dirty="0">
                <a:effectLst/>
              </a:rPr>
              <a:t>?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94320" y="3205122"/>
            <a:ext cx="259228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обид_вший</a:t>
            </a:r>
            <a:r>
              <a:rPr lang="ru-RU" dirty="0"/>
              <a:t> брата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131840" y="1700808"/>
            <a:ext cx="2520280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слыш_вший</a:t>
            </a:r>
            <a:r>
              <a:rPr lang="ru-RU" dirty="0"/>
              <a:t> шорох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652120" y="2914250"/>
            <a:ext cx="244827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ла_вшая</a:t>
            </a:r>
            <a:r>
              <a:rPr lang="ru-RU" dirty="0"/>
              <a:t> собака</a:t>
            </a:r>
            <a:endParaRPr lang="ru-RU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914400" y="1815108"/>
            <a:ext cx="1152128" cy="1152128"/>
          </a:xfrm>
          <a:prstGeom prst="star5">
            <a:avLst/>
          </a:prstGeom>
          <a:solidFill>
            <a:srgbClr val="FFFF00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олния 9"/>
          <p:cNvSpPr/>
          <p:nvPr/>
        </p:nvSpPr>
        <p:spPr>
          <a:xfrm>
            <a:off x="7164288" y="1743100"/>
            <a:ext cx="1368152" cy="1511399"/>
          </a:xfrm>
          <a:prstGeom prst="lightningBolt">
            <a:avLst/>
          </a:prstGeom>
          <a:solidFill>
            <a:srgbClr val="FF0000">
              <a:lumMod val="75000"/>
            </a:srgbClr>
          </a:solidFill>
          <a:ln w="25400" cap="flat" cmpd="sng" algn="ctr">
            <a:solidFill>
              <a:srgbClr val="CCCC99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FFFFE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Солнце 10"/>
          <p:cNvSpPr/>
          <p:nvPr/>
        </p:nvSpPr>
        <p:spPr>
          <a:xfrm>
            <a:off x="3491880" y="3277130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?</a:t>
            </a:r>
          </a:p>
        </p:txBody>
      </p:sp>
      <p:sp>
        <p:nvSpPr>
          <p:cNvPr id="12" name="Выноска-облако 11"/>
          <p:cNvSpPr/>
          <p:nvPr/>
        </p:nvSpPr>
        <p:spPr>
          <a:xfrm>
            <a:off x="364363" y="4138386"/>
            <a:ext cx="5688632" cy="2674115"/>
          </a:xfrm>
          <a:prstGeom prst="cloudCallout">
            <a:avLst>
              <a:gd name="adj1" fmla="val 52572"/>
              <a:gd name="adj2" fmla="val -62040"/>
            </a:avLst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основа глагола </a:t>
            </a:r>
            <a:r>
              <a:rPr lang="ru-RU" sz="1600" dirty="0" err="1"/>
              <a:t>неоп</a:t>
            </a:r>
            <a:r>
              <a:rPr lang="ru-RU" sz="1600" dirty="0"/>
              <a:t>. ф. </a:t>
            </a:r>
            <a:endParaRPr lang="ru-RU" sz="1600" dirty="0" smtClean="0"/>
          </a:p>
          <a:p>
            <a:pPr algn="ctr"/>
            <a:r>
              <a:rPr lang="ru-RU" sz="1600" dirty="0" smtClean="0"/>
              <a:t>+ -</a:t>
            </a:r>
            <a:r>
              <a:rPr lang="ru-RU" sz="1600" dirty="0" err="1"/>
              <a:t>вш</a:t>
            </a:r>
            <a:r>
              <a:rPr lang="ru-RU" sz="1600" dirty="0"/>
              <a:t>- (от глаголов с основой на </a:t>
            </a:r>
            <a:r>
              <a:rPr lang="ru-RU" sz="1600" dirty="0" smtClean="0"/>
              <a:t>гласный</a:t>
            </a:r>
            <a:r>
              <a:rPr lang="ru-RU" sz="1600" dirty="0"/>
              <a:t>)</a:t>
            </a:r>
          </a:p>
          <a:p>
            <a:pPr algn="ctr"/>
            <a:r>
              <a:rPr lang="ru-RU" sz="1600" dirty="0"/>
              <a:t>-ш- (от глаголов с основой на согласный, на -</a:t>
            </a:r>
            <a:r>
              <a:rPr lang="ru-RU" sz="1600" dirty="0" err="1"/>
              <a:t>ти</a:t>
            </a:r>
            <a:r>
              <a:rPr lang="ru-RU" sz="1600" dirty="0"/>
              <a:t> и на -</a:t>
            </a:r>
            <a:r>
              <a:rPr lang="ru-RU" sz="1600" dirty="0" err="1"/>
              <a:t>чь</a:t>
            </a:r>
            <a:r>
              <a:rPr lang="ru-RU" sz="1600" dirty="0"/>
              <a:t>, чередующийся  с г, к</a:t>
            </a:r>
            <a:r>
              <a:rPr lang="ru-RU" sz="1600" dirty="0" smtClean="0"/>
              <a:t>)</a:t>
            </a:r>
          </a:p>
          <a:p>
            <a:pPr algn="ctr"/>
            <a:r>
              <a:rPr lang="ru-RU" sz="1600" dirty="0" smtClean="0">
                <a:solidFill>
                  <a:srgbClr val="0070C0"/>
                </a:solidFill>
              </a:rPr>
              <a:t>Выдержать +  </a:t>
            </a:r>
            <a:r>
              <a:rPr lang="ru-RU" sz="1600" dirty="0">
                <a:solidFill>
                  <a:srgbClr val="0070C0"/>
                </a:solidFill>
              </a:rPr>
              <a:t>-</a:t>
            </a:r>
            <a:r>
              <a:rPr lang="ru-RU" sz="1600" dirty="0" err="1">
                <a:solidFill>
                  <a:srgbClr val="0070C0"/>
                </a:solidFill>
              </a:rPr>
              <a:t>вш</a:t>
            </a:r>
            <a:r>
              <a:rPr lang="ru-RU" sz="1600" dirty="0">
                <a:solidFill>
                  <a:srgbClr val="0070C0"/>
                </a:solidFill>
              </a:rPr>
              <a:t>-  -&gt;	</a:t>
            </a:r>
            <a:r>
              <a:rPr lang="ru-RU" sz="1600" dirty="0" smtClean="0">
                <a:solidFill>
                  <a:srgbClr val="0070C0"/>
                </a:solidFill>
              </a:rPr>
              <a:t>выдерж</a:t>
            </a:r>
            <a:r>
              <a:rPr lang="ru-RU" sz="1600" dirty="0" smtClean="0">
                <a:solidFill>
                  <a:srgbClr val="FF0000"/>
                </a:solidFill>
              </a:rPr>
              <a:t>а</a:t>
            </a:r>
            <a:r>
              <a:rPr lang="ru-RU" sz="1600" dirty="0" smtClean="0">
                <a:solidFill>
                  <a:srgbClr val="0070C0"/>
                </a:solidFill>
              </a:rPr>
              <a:t>вший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228184" y="4169946"/>
            <a:ext cx="244827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се_вший</a:t>
            </a:r>
            <a:r>
              <a:rPr lang="ru-RU" dirty="0" smtClean="0"/>
              <a:t> </a:t>
            </a:r>
            <a:r>
              <a:rPr lang="ru-RU" dirty="0"/>
              <a:t>рожь</a:t>
            </a:r>
            <a:endParaRPr lang="ru-RU" dirty="0"/>
          </a:p>
        </p:txBody>
      </p:sp>
      <p:sp>
        <p:nvSpPr>
          <p:cNvPr id="15" name="Стрелка вправо 14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825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10" grpId="2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13" cy="939800"/>
          </a:xfrm>
        </p:spPr>
        <p:txBody>
          <a:bodyPr/>
          <a:lstStyle/>
          <a:p>
            <a:pPr eaLnBrk="1" hangingPunct="1"/>
            <a:r>
              <a:rPr lang="ru-RU" dirty="0">
                <a:solidFill>
                  <a:srgbClr val="FFFF00"/>
                </a:solidFill>
              </a:rPr>
              <a:t>В каком слове пишется - н -?</a:t>
            </a:r>
            <a:r>
              <a:rPr lang="ru-RU" dirty="0"/>
              <a:t/>
            </a:r>
            <a:br>
              <a:rPr lang="ru-RU" dirty="0"/>
            </a:b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500" y="1124744"/>
            <a:ext cx="2160588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latin typeface="Monotype Corsiva" pitchFamily="66" charset="0"/>
              </a:rPr>
              <a:t>сваре.. </a:t>
            </a:r>
            <a:r>
              <a:rPr lang="ru-RU" sz="2400" dirty="0" err="1">
                <a:latin typeface="Monotype Corsiva" pitchFamily="66" charset="0"/>
              </a:rPr>
              <a:t>ый</a:t>
            </a:r>
            <a:r>
              <a:rPr lang="ru-RU" sz="2400" dirty="0">
                <a:latin typeface="Monotype Corsiva" pitchFamily="66" charset="0"/>
              </a:rPr>
              <a:t> суп</a:t>
            </a:r>
            <a:endParaRPr lang="ru-RU" sz="24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501" y="2420888"/>
            <a:ext cx="2160587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latin typeface="Monotype Corsiva" pitchFamily="66" charset="0"/>
              </a:rPr>
              <a:t>варе...</a:t>
            </a:r>
            <a:r>
              <a:rPr lang="ru-RU" sz="2400" dirty="0" err="1">
                <a:latin typeface="Monotype Corsiva" pitchFamily="66" charset="0"/>
              </a:rPr>
              <a:t>ый</a:t>
            </a:r>
            <a:r>
              <a:rPr lang="ru-RU" sz="2400" dirty="0">
                <a:latin typeface="Monotype Corsiva" pitchFamily="66" charset="0"/>
              </a:rPr>
              <a:t> горох</a:t>
            </a:r>
            <a:endParaRPr lang="ru-RU" sz="24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501" y="3840739"/>
            <a:ext cx="2160588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err="1">
                <a:latin typeface="Monotype Corsiva" pitchFamily="66" charset="0"/>
              </a:rPr>
              <a:t>асфальтирова</a:t>
            </a:r>
            <a:r>
              <a:rPr lang="ru-RU" sz="2000" dirty="0">
                <a:latin typeface="Monotype Corsiva" pitchFamily="66" charset="0"/>
              </a:rPr>
              <a:t>.. .</a:t>
            </a:r>
            <a:r>
              <a:rPr lang="ru-RU" sz="2000" dirty="0" err="1">
                <a:latin typeface="Monotype Corsiva" pitchFamily="66" charset="0"/>
              </a:rPr>
              <a:t>ый</a:t>
            </a:r>
            <a:r>
              <a:rPr lang="ru-RU" sz="2000" dirty="0">
                <a:latin typeface="Monotype Corsiva" pitchFamily="66" charset="0"/>
              </a:rPr>
              <a:t> путь</a:t>
            </a:r>
            <a:endParaRPr lang="ru-RU" sz="2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502" y="5073360"/>
            <a:ext cx="2160587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>
                <a:latin typeface="Monotype Corsiva" pitchFamily="66" charset="0"/>
              </a:rPr>
              <a:t>груже</a:t>
            </a:r>
            <a:r>
              <a:rPr lang="ru-RU" sz="2000" dirty="0">
                <a:latin typeface="Monotype Corsiva" pitchFamily="66" charset="0"/>
              </a:rPr>
              <a:t>.. .</a:t>
            </a:r>
            <a:r>
              <a:rPr lang="ru-RU" sz="2000" dirty="0" err="1" smtClean="0">
                <a:latin typeface="Monotype Corsiva" pitchFamily="66" charset="0"/>
              </a:rPr>
              <a:t>ый</a:t>
            </a:r>
            <a:r>
              <a:rPr lang="ru-RU" sz="2000" dirty="0" smtClean="0">
                <a:latin typeface="Monotype Corsiva" pitchFamily="66" charset="0"/>
              </a:rPr>
              <a:t> песком </a:t>
            </a:r>
            <a:r>
              <a:rPr lang="ru-RU" sz="2000" dirty="0">
                <a:latin typeface="Monotype Corsiva" pitchFamily="66" charset="0"/>
              </a:rPr>
              <a:t>вагон</a:t>
            </a:r>
            <a:endParaRPr lang="ru-RU" sz="2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2" name="Волна 1"/>
          <p:cNvSpPr/>
          <p:nvPr/>
        </p:nvSpPr>
        <p:spPr>
          <a:xfrm>
            <a:off x="6732240" y="1052736"/>
            <a:ext cx="1656184" cy="1008112"/>
          </a:xfrm>
          <a:prstGeom prst="wave">
            <a:avLst/>
          </a:prstGeom>
          <a:gradFill>
            <a:gsLst>
              <a:gs pos="0">
                <a:srgbClr val="FF0000"/>
              </a:gs>
              <a:gs pos="39999">
                <a:schemeClr val="tx2">
                  <a:lumMod val="60000"/>
                  <a:lumOff val="40000"/>
                </a:schemeClr>
              </a:gs>
              <a:gs pos="70000">
                <a:schemeClr val="bg1"/>
              </a:gs>
              <a:gs pos="100000">
                <a:schemeClr val="bg1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Улыбающееся лицо 2"/>
          <p:cNvSpPr/>
          <p:nvPr/>
        </p:nvSpPr>
        <p:spPr>
          <a:xfrm>
            <a:off x="7092280" y="3645024"/>
            <a:ext cx="1224136" cy="1224136"/>
          </a:xfrm>
          <a:prstGeom prst="smileyFace">
            <a:avLst>
              <a:gd name="adj" fmla="val -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9" name="Солнце 18"/>
          <p:cNvSpPr/>
          <p:nvPr/>
        </p:nvSpPr>
        <p:spPr>
          <a:xfrm>
            <a:off x="4002879" y="1022292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?</a:t>
            </a:r>
          </a:p>
        </p:txBody>
      </p:sp>
      <p:sp>
        <p:nvSpPr>
          <p:cNvPr id="20" name="Выноска-облако 19"/>
          <p:cNvSpPr/>
          <p:nvPr/>
        </p:nvSpPr>
        <p:spPr>
          <a:xfrm>
            <a:off x="2732088" y="3356992"/>
            <a:ext cx="4504208" cy="2771725"/>
          </a:xfrm>
          <a:prstGeom prst="cloudCallout">
            <a:avLst>
              <a:gd name="adj1" fmla="val -8937"/>
              <a:gd name="adj2" fmla="val -98440"/>
            </a:avLst>
          </a:prstGeom>
          <a:solidFill>
            <a:srgbClr val="66CCFF"/>
          </a:solidFill>
          <a:ln w="25400" cap="sq" cmpd="sng" algn="ctr">
            <a:solidFill>
              <a:srgbClr val="836AA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Если нет приставок (кроме не-), суффикса -</a:t>
            </a:r>
            <a:r>
              <a:rPr lang="ru-RU" sz="1400" kern="0" dirty="0" err="1">
                <a:solidFill>
                  <a:srgbClr val="FFFFFF"/>
                </a:solidFill>
                <a:latin typeface="Arial"/>
              </a:rPr>
              <a:t>ова</a:t>
            </a:r>
            <a:r>
              <a:rPr lang="ru-RU" sz="1400" kern="0" dirty="0">
                <a:solidFill>
                  <a:srgbClr val="FFFFFF"/>
                </a:solidFill>
                <a:latin typeface="Arial"/>
              </a:rPr>
              <a:t>- (-</a:t>
            </a:r>
            <a:r>
              <a:rPr lang="ru-RU" sz="1400" kern="0" dirty="0" err="1">
                <a:solidFill>
                  <a:srgbClr val="FFFFFF"/>
                </a:solidFill>
                <a:latin typeface="Arial"/>
              </a:rPr>
              <a:t>ева</a:t>
            </a:r>
            <a:r>
              <a:rPr lang="ru-RU" sz="1400" kern="0" dirty="0">
                <a:solidFill>
                  <a:srgbClr val="FFFFFF"/>
                </a:solidFill>
                <a:latin typeface="Arial"/>
              </a:rPr>
              <a:t>-) и </a:t>
            </a:r>
            <a:r>
              <a:rPr lang="ru-RU" sz="1400" kern="0" dirty="0" smtClean="0">
                <a:solidFill>
                  <a:srgbClr val="FFFFFF"/>
                </a:solidFill>
                <a:latin typeface="Arial"/>
              </a:rPr>
              <a:t>пояснительных слов:</a:t>
            </a:r>
            <a:endParaRPr lang="ru-RU" sz="1400" kern="0" dirty="0">
              <a:solidFill>
                <a:srgbClr val="FFFFFF"/>
              </a:solidFill>
              <a:latin typeface="Arial"/>
            </a:endParaRP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крашеный </a:t>
            </a:r>
            <a:r>
              <a:rPr lang="ru-RU" sz="1400" kern="0" dirty="0" smtClean="0">
                <a:solidFill>
                  <a:srgbClr val="FFFFFF"/>
                </a:solidFill>
                <a:latin typeface="Arial"/>
              </a:rPr>
              <a:t>пол,  раненый боец</a:t>
            </a:r>
            <a:endParaRPr lang="ru-RU" sz="1400" kern="0" dirty="0">
              <a:solidFill>
                <a:srgbClr val="FFFFFF"/>
              </a:solidFill>
              <a:latin typeface="Arial"/>
            </a:endParaRPr>
          </a:p>
          <a:p>
            <a:pPr lvl="0"/>
            <a:r>
              <a:rPr lang="ru-RU" sz="1400" kern="0" dirty="0">
                <a:solidFill>
                  <a:srgbClr val="0070C0"/>
                </a:solidFill>
                <a:latin typeface="Arial"/>
              </a:rPr>
              <a:t>Исключения: </a:t>
            </a:r>
          </a:p>
          <a:p>
            <a:pPr lvl="0"/>
            <a:r>
              <a:rPr lang="ru-RU" sz="1400" kern="0" dirty="0" smtClean="0">
                <a:solidFill>
                  <a:srgbClr val="FFFFFF"/>
                </a:solidFill>
                <a:latin typeface="Arial"/>
              </a:rPr>
              <a:t>Медленный, желанный</a:t>
            </a:r>
            <a:r>
              <a:rPr lang="ru-RU" sz="1400" kern="0" dirty="0">
                <a:solidFill>
                  <a:srgbClr val="FFFFFF"/>
                </a:solidFill>
                <a:latin typeface="Arial"/>
              </a:rPr>
              <a:t>,  </a:t>
            </a:r>
            <a:r>
              <a:rPr lang="ru-RU" sz="1400" kern="0" dirty="0" smtClean="0">
                <a:solidFill>
                  <a:srgbClr val="FFFFFF"/>
                </a:solidFill>
                <a:latin typeface="Arial"/>
              </a:rPr>
              <a:t>священный</a:t>
            </a:r>
            <a:r>
              <a:rPr lang="ru-RU" sz="1400" kern="0" dirty="0">
                <a:solidFill>
                  <a:srgbClr val="FFFFFF"/>
                </a:solidFill>
                <a:latin typeface="Arial"/>
              </a:rPr>
              <a:t>,  </a:t>
            </a:r>
            <a:r>
              <a:rPr lang="ru-RU" sz="1400" kern="0" dirty="0" smtClean="0">
                <a:solidFill>
                  <a:srgbClr val="FFFFFF"/>
                </a:solidFill>
                <a:latin typeface="Arial"/>
              </a:rPr>
              <a:t>неслыханный</a:t>
            </a:r>
            <a:r>
              <a:rPr lang="ru-RU" sz="1400" kern="0" dirty="0">
                <a:solidFill>
                  <a:srgbClr val="FFFFFF"/>
                </a:solidFill>
                <a:latin typeface="Arial"/>
              </a:rPr>
              <a:t>,  </a:t>
            </a: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нежданный и др</a:t>
            </a:r>
            <a:r>
              <a:rPr lang="ru-RU" sz="1400" kern="0" dirty="0" smtClean="0">
                <a:solidFill>
                  <a:srgbClr val="FFFFFF"/>
                </a:solidFill>
                <a:latin typeface="Arial"/>
              </a:rPr>
              <a:t>.</a:t>
            </a:r>
            <a:endParaRPr lang="ru-RU" sz="1400" kern="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110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  <p:bldP spid="3" grpId="2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13" cy="939800"/>
          </a:xfrm>
        </p:spPr>
        <p:txBody>
          <a:bodyPr/>
          <a:lstStyle/>
          <a:p>
            <a:pPr eaLnBrk="1" hangingPunct="1"/>
            <a:r>
              <a:rPr lang="ru-RU" dirty="0">
                <a:solidFill>
                  <a:srgbClr val="FFFF00"/>
                </a:solidFill>
              </a:rPr>
              <a:t>В каком слове пишется - </a:t>
            </a:r>
            <a:r>
              <a:rPr lang="ru-RU" dirty="0" err="1" smtClean="0">
                <a:solidFill>
                  <a:srgbClr val="FFFF00"/>
                </a:solidFill>
              </a:rPr>
              <a:t>нн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>-?</a:t>
            </a:r>
            <a:r>
              <a:rPr lang="ru-RU" dirty="0"/>
              <a:t/>
            </a:r>
            <a:br>
              <a:rPr lang="ru-RU" dirty="0"/>
            </a:b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500" y="1124744"/>
            <a:ext cx="2160588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latin typeface="Monotype Corsiva" pitchFamily="66" charset="0"/>
              </a:rPr>
              <a:t>сваре.. </a:t>
            </a:r>
            <a:r>
              <a:rPr lang="ru-RU" sz="2400" dirty="0" err="1">
                <a:latin typeface="Monotype Corsiva" pitchFamily="66" charset="0"/>
              </a:rPr>
              <a:t>ый</a:t>
            </a:r>
            <a:r>
              <a:rPr lang="ru-RU" sz="2400" dirty="0">
                <a:latin typeface="Monotype Corsiva" pitchFamily="66" charset="0"/>
              </a:rPr>
              <a:t> суп</a:t>
            </a:r>
            <a:endParaRPr lang="ru-RU" sz="24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501" y="2420888"/>
            <a:ext cx="2160587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latin typeface="Monotype Corsiva" pitchFamily="66" charset="0"/>
              </a:rPr>
              <a:t>варе...</a:t>
            </a:r>
            <a:r>
              <a:rPr lang="ru-RU" sz="2400" dirty="0" err="1">
                <a:latin typeface="Monotype Corsiva" pitchFamily="66" charset="0"/>
              </a:rPr>
              <a:t>ый</a:t>
            </a:r>
            <a:r>
              <a:rPr lang="ru-RU" sz="2400" dirty="0">
                <a:latin typeface="Monotype Corsiva" pitchFamily="66" charset="0"/>
              </a:rPr>
              <a:t> горох</a:t>
            </a:r>
            <a:endParaRPr lang="ru-RU" sz="24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501" y="3840739"/>
            <a:ext cx="2160588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err="1">
                <a:latin typeface="Monotype Corsiva" pitchFamily="66" charset="0"/>
              </a:rPr>
              <a:t>асфальтирова</a:t>
            </a:r>
            <a:r>
              <a:rPr lang="ru-RU" sz="2000" dirty="0">
                <a:latin typeface="Monotype Corsiva" pitchFamily="66" charset="0"/>
              </a:rPr>
              <a:t>.. .</a:t>
            </a:r>
            <a:r>
              <a:rPr lang="ru-RU" sz="2000" dirty="0" err="1">
                <a:latin typeface="Monotype Corsiva" pitchFamily="66" charset="0"/>
              </a:rPr>
              <a:t>ый</a:t>
            </a:r>
            <a:r>
              <a:rPr lang="ru-RU" sz="2000" dirty="0">
                <a:latin typeface="Monotype Corsiva" pitchFamily="66" charset="0"/>
              </a:rPr>
              <a:t> путь</a:t>
            </a:r>
            <a:endParaRPr lang="ru-RU" sz="2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1502" y="5073360"/>
            <a:ext cx="2160587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smtClean="0">
                <a:latin typeface="Monotype Corsiva" pitchFamily="66" charset="0"/>
              </a:rPr>
              <a:t> </a:t>
            </a:r>
            <a:r>
              <a:rPr lang="ru-RU" sz="2000" dirty="0" err="1">
                <a:latin typeface="Monotype Corsiva" pitchFamily="66" charset="0"/>
              </a:rPr>
              <a:t>груже</a:t>
            </a:r>
            <a:r>
              <a:rPr lang="ru-RU" sz="2000" dirty="0">
                <a:latin typeface="Monotype Corsiva" pitchFamily="66" charset="0"/>
              </a:rPr>
              <a:t>.. .</a:t>
            </a:r>
            <a:r>
              <a:rPr lang="ru-RU" sz="2000" dirty="0" err="1" smtClean="0">
                <a:latin typeface="Monotype Corsiva" pitchFamily="66" charset="0"/>
              </a:rPr>
              <a:t>ый</a:t>
            </a:r>
            <a:r>
              <a:rPr lang="ru-RU" sz="2000" dirty="0" smtClean="0">
                <a:latin typeface="Monotype Corsiva" pitchFamily="66" charset="0"/>
              </a:rPr>
              <a:t> песком </a:t>
            </a:r>
            <a:r>
              <a:rPr lang="ru-RU" sz="2000" dirty="0">
                <a:latin typeface="Monotype Corsiva" pitchFamily="66" charset="0"/>
              </a:rPr>
              <a:t>вагон</a:t>
            </a:r>
            <a:endParaRPr lang="ru-RU" sz="2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2" name="Волна 1"/>
          <p:cNvSpPr/>
          <p:nvPr/>
        </p:nvSpPr>
        <p:spPr>
          <a:xfrm>
            <a:off x="6732240" y="1052736"/>
            <a:ext cx="1656184" cy="1008112"/>
          </a:xfrm>
          <a:prstGeom prst="wave">
            <a:avLst/>
          </a:prstGeom>
          <a:gradFill>
            <a:gsLst>
              <a:gs pos="0">
                <a:srgbClr val="FF0000"/>
              </a:gs>
              <a:gs pos="39999">
                <a:schemeClr val="tx2">
                  <a:lumMod val="60000"/>
                  <a:lumOff val="40000"/>
                </a:schemeClr>
              </a:gs>
              <a:gs pos="70000">
                <a:schemeClr val="bg1"/>
              </a:gs>
              <a:gs pos="100000">
                <a:schemeClr val="bg1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Улыбающееся лицо 2"/>
          <p:cNvSpPr/>
          <p:nvPr/>
        </p:nvSpPr>
        <p:spPr>
          <a:xfrm>
            <a:off x="7748264" y="3140968"/>
            <a:ext cx="1224136" cy="1224136"/>
          </a:xfrm>
          <a:prstGeom prst="smileyFace">
            <a:avLst>
              <a:gd name="adj" fmla="val -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9" name="Солнце 18"/>
          <p:cNvSpPr/>
          <p:nvPr/>
        </p:nvSpPr>
        <p:spPr>
          <a:xfrm>
            <a:off x="4002879" y="1022292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?</a:t>
            </a:r>
          </a:p>
        </p:txBody>
      </p:sp>
      <p:sp>
        <p:nvSpPr>
          <p:cNvPr id="20" name="Выноска-облако 19"/>
          <p:cNvSpPr/>
          <p:nvPr/>
        </p:nvSpPr>
        <p:spPr>
          <a:xfrm>
            <a:off x="2732090" y="2412522"/>
            <a:ext cx="5029625" cy="4104456"/>
          </a:xfrm>
          <a:prstGeom prst="cloudCallout">
            <a:avLst>
              <a:gd name="adj1" fmla="val -5838"/>
              <a:gd name="adj2" fmla="val -69025"/>
            </a:avLst>
          </a:prstGeom>
          <a:solidFill>
            <a:srgbClr val="66CCFF"/>
          </a:solidFill>
          <a:ln w="25400" cap="sq" cmpd="sng" algn="ctr">
            <a:solidFill>
              <a:srgbClr val="836AA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/>
            <a:r>
              <a:rPr lang="ru-RU" sz="1600" b="1" kern="0" dirty="0">
                <a:solidFill>
                  <a:srgbClr val="FF0000"/>
                </a:solidFill>
                <a:latin typeface="Monotype Corsiva" pitchFamily="66" charset="0"/>
              </a:rPr>
              <a:t>При наличии приставок </a:t>
            </a:r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(кроме не-):</a:t>
            </a:r>
          </a:p>
          <a:p>
            <a:pPr lvl="0"/>
            <a:r>
              <a:rPr lang="ru-RU" sz="1600" b="1" kern="0" dirty="0" smtClean="0">
                <a:solidFill>
                  <a:srgbClr val="FFFFFF"/>
                </a:solidFill>
                <a:latin typeface="Monotype Corsiva" pitchFamily="66" charset="0"/>
              </a:rPr>
              <a:t>сломанный</a:t>
            </a:r>
            <a:endParaRPr lang="ru-RU" sz="1600" b="1" kern="0" dirty="0">
              <a:solidFill>
                <a:srgbClr val="FFFFFF"/>
              </a:solidFill>
              <a:latin typeface="Monotype Corsiva" pitchFamily="66" charset="0"/>
            </a:endParaRPr>
          </a:p>
          <a:p>
            <a:pPr lvl="0"/>
            <a:r>
              <a:rPr lang="ru-RU" sz="1600" b="1" kern="0" dirty="0">
                <a:solidFill>
                  <a:srgbClr val="00B050"/>
                </a:solidFill>
                <a:latin typeface="Monotype Corsiva" pitchFamily="66" charset="0"/>
              </a:rPr>
              <a:t>Исключения: </a:t>
            </a:r>
            <a:r>
              <a:rPr lang="ru-RU" sz="1600" b="1" kern="0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1600" b="1" kern="0" dirty="0" smtClean="0">
                <a:solidFill>
                  <a:srgbClr val="FFFFFF"/>
                </a:solidFill>
                <a:latin typeface="Monotype Corsiva" pitchFamily="66" charset="0"/>
              </a:rPr>
              <a:t>смышленый , посаженый</a:t>
            </a:r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,  </a:t>
            </a:r>
            <a:r>
              <a:rPr lang="ru-RU" sz="1600" b="1" kern="0" dirty="0" smtClean="0">
                <a:solidFill>
                  <a:srgbClr val="FFFFFF"/>
                </a:solidFill>
                <a:latin typeface="Monotype Corsiva" pitchFamily="66" charset="0"/>
              </a:rPr>
              <a:t>названый</a:t>
            </a:r>
            <a:endParaRPr lang="ru-RU" sz="1600" b="1" kern="0" dirty="0">
              <a:solidFill>
                <a:srgbClr val="FFFFFF"/>
              </a:solidFill>
              <a:latin typeface="Monotype Corsiva" pitchFamily="66" charset="0"/>
            </a:endParaRPr>
          </a:p>
          <a:p>
            <a:pPr lvl="0"/>
            <a:r>
              <a:rPr lang="ru-RU" sz="1600" b="1" kern="0" dirty="0">
                <a:solidFill>
                  <a:srgbClr val="FF0000"/>
                </a:solidFill>
                <a:latin typeface="Monotype Corsiva" pitchFamily="66" charset="0"/>
              </a:rPr>
              <a:t>При наличии пояснительных слов:</a:t>
            </a:r>
          </a:p>
          <a:p>
            <a:pPr lvl="0"/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крашенный </a:t>
            </a:r>
            <a:r>
              <a:rPr lang="ru-RU" sz="1600" b="1" kern="0" dirty="0">
                <a:solidFill>
                  <a:srgbClr val="00B050"/>
                </a:solidFill>
                <a:latin typeface="Monotype Corsiva" pitchFamily="66" charset="0"/>
              </a:rPr>
              <a:t>ими </a:t>
            </a:r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пол  </a:t>
            </a:r>
          </a:p>
          <a:p>
            <a:pPr lvl="0"/>
            <a:r>
              <a:rPr lang="ru-RU" sz="1600" b="1" kern="0" dirty="0" smtClean="0">
                <a:solidFill>
                  <a:srgbClr val="FFFFFF"/>
                </a:solidFill>
                <a:latin typeface="Monotype Corsiva" pitchFamily="66" charset="0"/>
              </a:rPr>
              <a:t>В </a:t>
            </a:r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словах на -</a:t>
            </a:r>
            <a:r>
              <a:rPr lang="ru-RU" sz="1600" b="1" kern="0" dirty="0" err="1">
                <a:solidFill>
                  <a:srgbClr val="FFFFFF"/>
                </a:solidFill>
                <a:latin typeface="Monotype Corsiva" pitchFamily="66" charset="0"/>
              </a:rPr>
              <a:t>ованный</a:t>
            </a:r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 (-</a:t>
            </a:r>
            <a:r>
              <a:rPr lang="ru-RU" sz="1600" b="1" kern="0" dirty="0" err="1">
                <a:solidFill>
                  <a:srgbClr val="FFFFFF"/>
                </a:solidFill>
                <a:latin typeface="Monotype Corsiva" pitchFamily="66" charset="0"/>
              </a:rPr>
              <a:t>еванный</a:t>
            </a:r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):</a:t>
            </a:r>
          </a:p>
          <a:p>
            <a:pPr lvl="0"/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маринованный  </a:t>
            </a:r>
          </a:p>
          <a:p>
            <a:pPr lvl="0"/>
            <a:r>
              <a:rPr lang="ru-RU" sz="1600" b="1" kern="0" dirty="0" smtClean="0">
                <a:solidFill>
                  <a:srgbClr val="00B050"/>
                </a:solidFill>
                <a:latin typeface="Monotype Corsiva" pitchFamily="66" charset="0"/>
              </a:rPr>
              <a:t>Исключения</a:t>
            </a:r>
            <a:r>
              <a:rPr lang="ru-RU" sz="1600" b="1" kern="0" dirty="0">
                <a:solidFill>
                  <a:srgbClr val="00B050"/>
                </a:solidFill>
                <a:latin typeface="Monotype Corsiva" pitchFamily="66" charset="0"/>
              </a:rPr>
              <a:t>: </a:t>
            </a:r>
          </a:p>
          <a:p>
            <a:pPr lvl="0"/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жеваный,  </a:t>
            </a:r>
            <a:r>
              <a:rPr lang="ru-RU" sz="1600" b="1" kern="0" dirty="0" smtClean="0">
                <a:solidFill>
                  <a:srgbClr val="FFFFFF"/>
                </a:solidFill>
                <a:latin typeface="Monotype Corsiva" pitchFamily="66" charset="0"/>
              </a:rPr>
              <a:t>кованый</a:t>
            </a:r>
            <a:endParaRPr lang="ru-RU" sz="1600" b="1" kern="0" dirty="0">
              <a:solidFill>
                <a:srgbClr val="FFFFFF"/>
              </a:solidFill>
              <a:latin typeface="Monotype Corsiva" pitchFamily="66" charset="0"/>
            </a:endParaRPr>
          </a:p>
          <a:p>
            <a:pPr lvl="0"/>
            <a:r>
              <a:rPr lang="ru-RU" sz="1600" b="1" kern="0" dirty="0">
                <a:solidFill>
                  <a:srgbClr val="FF0000"/>
                </a:solidFill>
                <a:latin typeface="Monotype Corsiva" pitchFamily="66" charset="0"/>
              </a:rPr>
              <a:t>Образованные от глаголов </a:t>
            </a:r>
            <a:r>
              <a:rPr lang="ru-RU" sz="1600" b="1" kern="0" dirty="0" err="1">
                <a:solidFill>
                  <a:srgbClr val="FF0000"/>
                </a:solidFill>
                <a:latin typeface="Monotype Corsiva" pitchFamily="66" charset="0"/>
              </a:rPr>
              <a:t>соверш</a:t>
            </a:r>
            <a:r>
              <a:rPr lang="ru-RU" sz="1600" b="1" kern="0" dirty="0">
                <a:solidFill>
                  <a:srgbClr val="FF0000"/>
                </a:solidFill>
                <a:latin typeface="Monotype Corsiva" pitchFamily="66" charset="0"/>
              </a:rPr>
              <a:t>. вида:</a:t>
            </a:r>
          </a:p>
          <a:p>
            <a:pPr lvl="0"/>
            <a:r>
              <a:rPr lang="ru-RU" sz="1600" b="1" kern="0" dirty="0" smtClean="0">
                <a:solidFill>
                  <a:srgbClr val="FFFFFF"/>
                </a:solidFill>
                <a:latin typeface="Monotype Corsiva" pitchFamily="66" charset="0"/>
              </a:rPr>
              <a:t>решенный</a:t>
            </a:r>
            <a:endParaRPr lang="ru-RU" sz="1600" b="1" kern="0" dirty="0">
              <a:solidFill>
                <a:srgbClr val="FFFFFF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5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  <p:bldP spid="3" grpId="2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i="1" cap="none" dirty="0" smtClean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Значки-помощники:</a:t>
            </a:r>
            <a:endParaRPr lang="ru-RU" dirty="0"/>
          </a:p>
        </p:txBody>
      </p:sp>
      <p:pic>
        <p:nvPicPr>
          <p:cNvPr id="645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1249788" cy="1146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20888"/>
            <a:ext cx="1249363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731788"/>
            <a:ext cx="1689100" cy="168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268760"/>
            <a:ext cx="1682750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2189112"/>
            <a:ext cx="2255837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289" y="2492896"/>
            <a:ext cx="1395413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2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293096"/>
            <a:ext cx="2773363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2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294" y="3816846"/>
            <a:ext cx="1328737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2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29200"/>
            <a:ext cx="21209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Стрелка вправо 13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11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Дальше!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22702" y="1375717"/>
            <a:ext cx="33933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Правильные ответы сопровождаются </a:t>
            </a:r>
            <a:r>
              <a:rPr lang="ru-RU" dirty="0"/>
              <a:t>звуком «Аплодисменты»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41952" y="2650228"/>
            <a:ext cx="31225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srgbClr val="000000"/>
                </a:solidFill>
              </a:rPr>
              <a:t>Ошибочные </a:t>
            </a:r>
            <a:r>
              <a:rPr lang="ru-RU" dirty="0">
                <a:solidFill>
                  <a:srgbClr val="000000"/>
                </a:solidFill>
              </a:rPr>
              <a:t>ответы сопровождаются </a:t>
            </a:r>
            <a:r>
              <a:rPr lang="ru-RU" dirty="0" smtClean="0">
                <a:solidFill>
                  <a:srgbClr val="000000"/>
                </a:solidFill>
              </a:rPr>
              <a:t>звуками «Взрыв», «Бластер»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41255" y="42930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Подсказка содержит правила по теории вопроса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5342" y="5349986"/>
            <a:ext cx="25692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Переход к следующей задаче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48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13" cy="939800"/>
          </a:xfrm>
        </p:spPr>
        <p:txBody>
          <a:bodyPr/>
          <a:lstStyle/>
          <a:p>
            <a:pPr eaLnBrk="1" hangingPunct="1"/>
            <a:r>
              <a:rPr lang="ru-RU" dirty="0">
                <a:solidFill>
                  <a:srgbClr val="FFFF00"/>
                </a:solidFill>
              </a:rPr>
              <a:t>В каком слове пишется - </a:t>
            </a:r>
            <a:r>
              <a:rPr lang="ru-RU" dirty="0" smtClean="0">
                <a:solidFill>
                  <a:srgbClr val="FFFF00"/>
                </a:solidFill>
              </a:rPr>
              <a:t>н </a:t>
            </a:r>
            <a:r>
              <a:rPr lang="ru-RU" dirty="0">
                <a:solidFill>
                  <a:srgbClr val="FFFF00"/>
                </a:solidFill>
              </a:rPr>
              <a:t>-?</a:t>
            </a:r>
            <a:r>
              <a:rPr lang="ru-RU" dirty="0"/>
              <a:t/>
            </a:r>
            <a:br>
              <a:rPr lang="ru-RU" dirty="0"/>
            </a:b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500" y="1124744"/>
            <a:ext cx="2160588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latin typeface="Times New Roman"/>
                <a:ea typeface="Times New Roman"/>
              </a:rPr>
              <a:t>недостатки свойстве...ы</a:t>
            </a:r>
            <a:endParaRPr lang="ru-RU" sz="24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501" y="2420888"/>
            <a:ext cx="2160587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/>
              <a:t>движения </a:t>
            </a:r>
            <a:r>
              <a:rPr lang="ru-RU" sz="2400" dirty="0" err="1"/>
              <a:t>медле</a:t>
            </a:r>
            <a:r>
              <a:rPr lang="ru-RU" sz="2400" dirty="0"/>
              <a:t>.. ы</a:t>
            </a:r>
            <a:endParaRPr lang="ru-RU" sz="24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501" y="3840739"/>
            <a:ext cx="2160588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/>
              <a:t>бойцы мужестве...ы</a:t>
            </a:r>
            <a:endParaRPr lang="ru-RU" sz="2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5073360"/>
            <a:ext cx="2304256" cy="828675"/>
          </a:xfrm>
          <a:prstGeom prst="roundRect">
            <a:avLst/>
          </a:prstGeom>
          <a:gradFill>
            <a:gsLst>
              <a:gs pos="1000">
                <a:srgbClr val="FFFF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27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/>
              <a:t>грибы </a:t>
            </a:r>
            <a:r>
              <a:rPr lang="ru-RU" sz="2000" dirty="0" err="1"/>
              <a:t>высуше</a:t>
            </a:r>
            <a:r>
              <a:rPr lang="ru-RU" sz="2000" dirty="0"/>
              <a:t>.. ы.</a:t>
            </a:r>
            <a:endParaRPr lang="ru-RU" sz="20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2" name="Волна 1"/>
          <p:cNvSpPr/>
          <p:nvPr/>
        </p:nvSpPr>
        <p:spPr>
          <a:xfrm>
            <a:off x="6732240" y="1052736"/>
            <a:ext cx="1656184" cy="1008112"/>
          </a:xfrm>
          <a:prstGeom prst="wave">
            <a:avLst/>
          </a:prstGeom>
          <a:gradFill>
            <a:gsLst>
              <a:gs pos="0">
                <a:srgbClr val="FF0000"/>
              </a:gs>
              <a:gs pos="39999">
                <a:schemeClr val="tx2">
                  <a:lumMod val="60000"/>
                  <a:lumOff val="40000"/>
                </a:schemeClr>
              </a:gs>
              <a:gs pos="70000">
                <a:schemeClr val="bg1"/>
              </a:gs>
              <a:gs pos="100000">
                <a:schemeClr val="bg1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Улыбающееся лицо 2"/>
          <p:cNvSpPr/>
          <p:nvPr/>
        </p:nvSpPr>
        <p:spPr>
          <a:xfrm>
            <a:off x="7919864" y="3445278"/>
            <a:ext cx="1224136" cy="1224136"/>
          </a:xfrm>
          <a:prstGeom prst="smileyFace">
            <a:avLst>
              <a:gd name="adj" fmla="val -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9" name="Солнце 18"/>
          <p:cNvSpPr/>
          <p:nvPr/>
        </p:nvSpPr>
        <p:spPr>
          <a:xfrm>
            <a:off x="4002879" y="1022292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?</a:t>
            </a:r>
          </a:p>
        </p:txBody>
      </p:sp>
      <p:sp>
        <p:nvSpPr>
          <p:cNvPr id="20" name="Выноска-облако 19"/>
          <p:cNvSpPr/>
          <p:nvPr/>
        </p:nvSpPr>
        <p:spPr>
          <a:xfrm>
            <a:off x="2771800" y="2276872"/>
            <a:ext cx="4788532" cy="4176464"/>
          </a:xfrm>
          <a:prstGeom prst="cloudCallout">
            <a:avLst>
              <a:gd name="adj1" fmla="val -8937"/>
              <a:gd name="adj2" fmla="val -98440"/>
            </a:avLst>
          </a:prstGeom>
          <a:solidFill>
            <a:srgbClr val="66CCFF"/>
          </a:solidFill>
          <a:ln w="25400" cap="sq" cmpd="sng" algn="ctr">
            <a:solidFill>
              <a:srgbClr val="836AA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В кратких страд. причастиях:</a:t>
            </a: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боец ранен </a:t>
            </a:r>
            <a:endParaRPr lang="ru-RU" sz="1400" kern="0" dirty="0" smtClean="0">
              <a:solidFill>
                <a:srgbClr val="FFFFFF"/>
              </a:solidFill>
              <a:latin typeface="Arial"/>
            </a:endParaRP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 1</a:t>
            </a:r>
            <a:r>
              <a:rPr lang="ru-RU" sz="1400" kern="0" dirty="0" smtClean="0">
                <a:solidFill>
                  <a:srgbClr val="FFFFFF"/>
                </a:solidFill>
                <a:latin typeface="Arial"/>
              </a:rPr>
              <a:t>) ОТЛИЧИЯ: </a:t>
            </a: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	</a:t>
            </a:r>
            <a:r>
              <a:rPr lang="ru-RU" sz="1400" kern="0" dirty="0">
                <a:solidFill>
                  <a:srgbClr val="FF0000"/>
                </a:solidFill>
                <a:latin typeface="Arial"/>
              </a:rPr>
              <a:t>ПРИЧАСТИЕ</a:t>
            </a:r>
            <a:r>
              <a:rPr lang="ru-RU" sz="1400" kern="0" dirty="0">
                <a:solidFill>
                  <a:srgbClr val="FFFFFF"/>
                </a:solidFill>
                <a:latin typeface="Arial"/>
              </a:rPr>
              <a:t> МОЖНО ЗАМЕНИТЬ ГЛАГОЛОМ ИЛИ ДРУГИМ ПРИЧАСТИЕМ;</a:t>
            </a: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2)	</a:t>
            </a:r>
            <a:r>
              <a:rPr lang="ru-RU" sz="1400" kern="0" dirty="0">
                <a:solidFill>
                  <a:srgbClr val="FF0000"/>
                </a:solidFill>
                <a:latin typeface="Arial"/>
              </a:rPr>
              <a:t>ПРИЛАГАТЕЛЬНОЕ</a:t>
            </a:r>
            <a:r>
              <a:rPr lang="ru-RU" sz="1400" kern="0" dirty="0">
                <a:solidFill>
                  <a:srgbClr val="FFFFFF"/>
                </a:solidFill>
                <a:latin typeface="Arial"/>
              </a:rPr>
              <a:t> МОЖНО ЗАМЕНИТЬ СРАВНИТЕЛЬНОЙ СТЕПЕНЬЮ ПРИЛАГАТЕЛЬНОГО ИЛИ ДРУГИМ ПРИЛАГАТЕЛЬНЫМ</a:t>
            </a:r>
          </a:p>
          <a:p>
            <a:pPr lvl="0"/>
            <a:r>
              <a:rPr lang="ru-RU" sz="1400" i="1" kern="0" dirty="0">
                <a:solidFill>
                  <a:srgbClr val="00B050"/>
                </a:solidFill>
                <a:latin typeface="Arial"/>
              </a:rPr>
              <a:t>У кратких причастий пишется одна Н</a:t>
            </a:r>
            <a:r>
              <a:rPr lang="ru-RU" sz="1400" i="1" kern="0" dirty="0" smtClean="0">
                <a:solidFill>
                  <a:srgbClr val="00B050"/>
                </a:solidFill>
                <a:latin typeface="Arial"/>
              </a:rPr>
              <a:t>,</a:t>
            </a:r>
          </a:p>
          <a:p>
            <a:pPr lvl="0"/>
            <a:r>
              <a:rPr lang="ru-RU" sz="1400" i="1" kern="0" dirty="0" smtClean="0">
                <a:solidFill>
                  <a:srgbClr val="00B050"/>
                </a:solidFill>
                <a:latin typeface="Arial"/>
              </a:rPr>
              <a:t> </a:t>
            </a:r>
            <a:r>
              <a:rPr lang="ru-RU" sz="1400" i="1" kern="0" dirty="0">
                <a:solidFill>
                  <a:srgbClr val="00B050"/>
                </a:solidFill>
                <a:latin typeface="Arial"/>
              </a:rPr>
              <a:t>у кратких прилагательных столько, сколько в полной форме.</a:t>
            </a:r>
          </a:p>
          <a:p>
            <a:pPr lvl="0" algn="ctr"/>
            <a:endParaRPr lang="ru-RU" kern="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087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  <p:bldP spid="3" grpId="2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66800" y="304801"/>
            <a:ext cx="7543800" cy="891952"/>
          </a:xfrm>
        </p:spPr>
        <p:txBody>
          <a:bodyPr/>
          <a:lstStyle/>
          <a:p>
            <a:r>
              <a:rPr lang="ru-RU" sz="2800" dirty="0">
                <a:effectLst/>
              </a:rPr>
              <a:t>Укажите верное объяснение написания выделенного слова.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>
            <a:off x="539552" y="2204864"/>
            <a:ext cx="4392488" cy="1152128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Пишутся две буквы </a:t>
            </a:r>
            <a:r>
              <a:rPr lang="ru-RU" dirty="0">
                <a:solidFill>
                  <a:srgbClr val="FF0000"/>
                </a:solidFill>
              </a:rPr>
              <a:t>НН</a:t>
            </a:r>
            <a:r>
              <a:rPr lang="ru-RU" dirty="0"/>
              <a:t>, так как это прилагательное образовано от местоимения свой  с помощью суффикса </a:t>
            </a:r>
            <a:r>
              <a:rPr lang="ru-RU" dirty="0">
                <a:solidFill>
                  <a:srgbClr val="FF0000"/>
                </a:solidFill>
              </a:rPr>
              <a:t>-ЕНН-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6" name="Пятиугольник 5"/>
          <p:cNvSpPr/>
          <p:nvPr/>
        </p:nvSpPr>
        <p:spPr>
          <a:xfrm>
            <a:off x="539552" y="3509392"/>
            <a:ext cx="4392488" cy="1152128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Пишется одна буква </a:t>
            </a:r>
            <a:r>
              <a:rPr lang="ru-RU" dirty="0">
                <a:solidFill>
                  <a:srgbClr val="FF0000"/>
                </a:solidFill>
              </a:rPr>
              <a:t>Н</a:t>
            </a:r>
            <a:r>
              <a:rPr lang="ru-RU" dirty="0"/>
              <a:t>, так как это краткая форма причастия, образованного от глагола </a:t>
            </a:r>
            <a:r>
              <a:rPr lang="ru-RU" dirty="0" smtClean="0"/>
              <a:t>освоить.</a:t>
            </a:r>
            <a:endParaRPr lang="ru-RU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539552" y="4843458"/>
            <a:ext cx="4392488" cy="1152128"/>
          </a:xfrm>
          <a:prstGeom prst="homePlat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Пишется одна буква </a:t>
            </a:r>
            <a:r>
              <a:rPr lang="ru-RU" dirty="0">
                <a:solidFill>
                  <a:srgbClr val="FF0000"/>
                </a:solidFill>
              </a:rPr>
              <a:t>Н</a:t>
            </a:r>
            <a:r>
              <a:rPr lang="ru-RU" dirty="0"/>
              <a:t>, так как это причастие без пояснительных слов.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1004764"/>
            <a:ext cx="74888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Monotype Corsiva" pitchFamily="66" charset="0"/>
              </a:rPr>
              <a:t>Берега Онежского озера были </a:t>
            </a:r>
            <a:r>
              <a:rPr lang="ru-RU" sz="2800" dirty="0" err="1">
                <a:latin typeface="Monotype Corsiva" pitchFamily="66" charset="0"/>
              </a:rPr>
              <a:t>освое</a:t>
            </a:r>
            <a:r>
              <a:rPr lang="ru-RU" sz="2800" dirty="0">
                <a:latin typeface="Monotype Corsiva" pitchFamily="66" charset="0"/>
              </a:rPr>
              <a:t>..ы ещё в III тысячелетии до нашей эры. </a:t>
            </a: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9" name="Солнце 8"/>
          <p:cNvSpPr/>
          <p:nvPr/>
        </p:nvSpPr>
        <p:spPr>
          <a:xfrm>
            <a:off x="4632695" y="4281039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?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5558528" y="1620317"/>
            <a:ext cx="3610671" cy="3828475"/>
          </a:xfrm>
          <a:prstGeom prst="cloudCallout">
            <a:avLst>
              <a:gd name="adj1" fmla="val -46090"/>
              <a:gd name="adj2" fmla="val 25876"/>
            </a:avLst>
          </a:prstGeom>
          <a:solidFill>
            <a:srgbClr val="66CCFF"/>
          </a:solidFill>
          <a:ln w="25400" cap="sq" cmpd="sng" algn="ctr">
            <a:solidFill>
              <a:srgbClr val="836AA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/>
            <a:r>
              <a:rPr lang="ru-RU" sz="1600" b="1" kern="0" dirty="0">
                <a:solidFill>
                  <a:srgbClr val="FF0000"/>
                </a:solidFill>
                <a:latin typeface="Monotype Corsiva" pitchFamily="66" charset="0"/>
              </a:rPr>
              <a:t>При наличии приставок </a:t>
            </a:r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(кроме не-):</a:t>
            </a:r>
          </a:p>
          <a:p>
            <a:pPr lvl="0"/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сломанный</a:t>
            </a:r>
          </a:p>
          <a:p>
            <a:pPr lvl="0"/>
            <a:r>
              <a:rPr lang="ru-RU" sz="1600" b="1" kern="0" dirty="0">
                <a:solidFill>
                  <a:srgbClr val="00B050"/>
                </a:solidFill>
                <a:latin typeface="Monotype Corsiva" pitchFamily="66" charset="0"/>
              </a:rPr>
              <a:t>Исключения:  </a:t>
            </a:r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смышленый , посаженый,  названый</a:t>
            </a:r>
          </a:p>
          <a:p>
            <a:pPr lvl="0"/>
            <a:r>
              <a:rPr lang="ru-RU" sz="1600" b="1" kern="0" dirty="0">
                <a:solidFill>
                  <a:srgbClr val="FF0000"/>
                </a:solidFill>
                <a:latin typeface="Monotype Corsiva" pitchFamily="66" charset="0"/>
              </a:rPr>
              <a:t>При наличии пояснительных слов</a:t>
            </a:r>
            <a:r>
              <a:rPr lang="ru-RU" sz="1600" b="1" kern="0" dirty="0" smtClean="0">
                <a:solidFill>
                  <a:srgbClr val="FF0000"/>
                </a:solidFill>
                <a:latin typeface="Monotype Corsiva" pitchFamily="66" charset="0"/>
              </a:rPr>
              <a:t>: </a:t>
            </a:r>
            <a:r>
              <a:rPr lang="ru-RU" sz="1600" b="1" kern="0" dirty="0" smtClean="0">
                <a:solidFill>
                  <a:srgbClr val="FFFFFF"/>
                </a:solidFill>
                <a:latin typeface="Monotype Corsiva" pitchFamily="66" charset="0"/>
              </a:rPr>
              <a:t>крашенный </a:t>
            </a:r>
            <a:r>
              <a:rPr lang="ru-RU" sz="1600" b="1" kern="0" dirty="0">
                <a:solidFill>
                  <a:srgbClr val="00B050"/>
                </a:solidFill>
                <a:latin typeface="Monotype Corsiva" pitchFamily="66" charset="0"/>
              </a:rPr>
              <a:t>ими </a:t>
            </a:r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пол  </a:t>
            </a:r>
          </a:p>
          <a:p>
            <a:pPr lvl="0"/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В словах на -</a:t>
            </a:r>
            <a:r>
              <a:rPr lang="ru-RU" sz="1600" b="1" kern="0" dirty="0" err="1">
                <a:solidFill>
                  <a:srgbClr val="FFFFFF"/>
                </a:solidFill>
                <a:latin typeface="Monotype Corsiva" pitchFamily="66" charset="0"/>
              </a:rPr>
              <a:t>ованный</a:t>
            </a:r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 (-</a:t>
            </a:r>
            <a:r>
              <a:rPr lang="ru-RU" sz="1600" b="1" kern="0" dirty="0" err="1">
                <a:solidFill>
                  <a:srgbClr val="FFFFFF"/>
                </a:solidFill>
                <a:latin typeface="Monotype Corsiva" pitchFamily="66" charset="0"/>
              </a:rPr>
              <a:t>еванный</a:t>
            </a:r>
            <a:r>
              <a:rPr lang="ru-RU" sz="1600" b="1" kern="0" dirty="0" smtClean="0">
                <a:solidFill>
                  <a:srgbClr val="FFFFFF"/>
                </a:solidFill>
                <a:latin typeface="Monotype Corsiva" pitchFamily="66" charset="0"/>
              </a:rPr>
              <a:t>): маринованный  </a:t>
            </a:r>
            <a:endParaRPr lang="ru-RU" sz="1600" b="1" kern="0" dirty="0">
              <a:solidFill>
                <a:srgbClr val="FFFFFF"/>
              </a:solidFill>
              <a:latin typeface="Monotype Corsiva" pitchFamily="66" charset="0"/>
            </a:endParaRPr>
          </a:p>
          <a:p>
            <a:pPr lvl="0"/>
            <a:r>
              <a:rPr lang="ru-RU" sz="1600" b="1" kern="0" dirty="0">
                <a:solidFill>
                  <a:srgbClr val="00B050"/>
                </a:solidFill>
                <a:latin typeface="Monotype Corsiva" pitchFamily="66" charset="0"/>
              </a:rPr>
              <a:t>Исключения: </a:t>
            </a:r>
            <a:r>
              <a:rPr lang="ru-RU" sz="1600" b="1" kern="0" dirty="0" smtClean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ru-RU" sz="1600" b="1" kern="0" dirty="0" smtClean="0">
                <a:solidFill>
                  <a:srgbClr val="FFFFFF"/>
                </a:solidFill>
                <a:latin typeface="Monotype Corsiva" pitchFamily="66" charset="0"/>
              </a:rPr>
              <a:t>жеваный</a:t>
            </a:r>
            <a:r>
              <a:rPr lang="ru-RU" sz="1600" b="1" kern="0" dirty="0">
                <a:solidFill>
                  <a:srgbClr val="FFFFFF"/>
                </a:solidFill>
                <a:latin typeface="Monotype Corsiva" pitchFamily="66" charset="0"/>
              </a:rPr>
              <a:t>,  кованый</a:t>
            </a:r>
          </a:p>
          <a:p>
            <a:pPr lvl="0"/>
            <a:r>
              <a:rPr lang="ru-RU" sz="1600" b="1" kern="0" dirty="0">
                <a:solidFill>
                  <a:srgbClr val="FF0000"/>
                </a:solidFill>
                <a:latin typeface="Monotype Corsiva" pitchFamily="66" charset="0"/>
              </a:rPr>
              <a:t>Образованные от глаголов </a:t>
            </a:r>
            <a:r>
              <a:rPr lang="ru-RU" sz="1600" b="1" kern="0" dirty="0" err="1">
                <a:solidFill>
                  <a:srgbClr val="FF0000"/>
                </a:solidFill>
                <a:latin typeface="Monotype Corsiva" pitchFamily="66" charset="0"/>
              </a:rPr>
              <a:t>соверш</a:t>
            </a:r>
            <a:r>
              <a:rPr lang="ru-RU" sz="1600" b="1" kern="0" dirty="0">
                <a:solidFill>
                  <a:srgbClr val="FF0000"/>
                </a:solidFill>
                <a:latin typeface="Monotype Corsiva" pitchFamily="66" charset="0"/>
              </a:rPr>
              <a:t>. вида</a:t>
            </a:r>
            <a:r>
              <a:rPr lang="ru-RU" sz="1600" b="1" kern="0" dirty="0" smtClean="0">
                <a:solidFill>
                  <a:srgbClr val="FF0000"/>
                </a:solidFill>
                <a:latin typeface="Monotype Corsiva" pitchFamily="66" charset="0"/>
              </a:rPr>
              <a:t>: </a:t>
            </a:r>
            <a:r>
              <a:rPr lang="ru-RU" sz="1600" b="1" kern="0" dirty="0" smtClean="0">
                <a:solidFill>
                  <a:srgbClr val="FFFFFF"/>
                </a:solidFill>
                <a:latin typeface="Monotype Corsiva" pitchFamily="66" charset="0"/>
              </a:rPr>
              <a:t>решенный</a:t>
            </a:r>
            <a:endParaRPr lang="ru-RU" sz="1600" b="1" kern="0" dirty="0">
              <a:solidFill>
                <a:srgbClr val="FFFFFF"/>
              </a:solidFill>
              <a:latin typeface="Monotype Corsiva" pitchFamily="66" charset="0"/>
            </a:endParaRPr>
          </a:p>
        </p:txBody>
      </p:sp>
      <p:sp>
        <p:nvSpPr>
          <p:cNvPr id="11" name="Улыбающееся лицо 10"/>
          <p:cNvSpPr/>
          <p:nvPr/>
        </p:nvSpPr>
        <p:spPr>
          <a:xfrm>
            <a:off x="4946460" y="5524369"/>
            <a:ext cx="1224136" cy="1224136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Улыбающееся лицо 11"/>
          <p:cNvSpPr/>
          <p:nvPr/>
        </p:nvSpPr>
        <p:spPr>
          <a:xfrm>
            <a:off x="3462846" y="5739083"/>
            <a:ext cx="1224136" cy="1124508"/>
          </a:xfrm>
          <a:prstGeom prst="smileyFace">
            <a:avLst/>
          </a:prstGeom>
          <a:solidFill>
            <a:srgbClr val="00B050"/>
          </a:solid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3" name="Стрелка вправо 12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336295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66800" y="304801"/>
            <a:ext cx="7543800" cy="891952"/>
          </a:xfrm>
        </p:spPr>
        <p:txBody>
          <a:bodyPr/>
          <a:lstStyle/>
          <a:p>
            <a:r>
              <a:rPr lang="ru-RU" sz="2000" dirty="0" smtClean="0">
                <a:effectLst/>
              </a:rPr>
              <a:t>.</a:t>
            </a:r>
            <a:r>
              <a:rPr lang="ru-RU" sz="2000" dirty="0">
                <a:effectLst/>
              </a:rPr>
              <a:t> В каком варианте ответа правильно указаны все цифры, на месте которых пишется одна буква Н?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187624" y="1004764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>
                <a:latin typeface="Monotype Corsiva" pitchFamily="66" charset="0"/>
              </a:rPr>
              <a:t>Агитацио</a:t>
            </a:r>
            <a:r>
              <a:rPr lang="ru-RU" sz="2000" dirty="0">
                <a:latin typeface="Monotype Corsiva" pitchFamily="66" charset="0"/>
              </a:rPr>
              <a:t>(1)</a:t>
            </a:r>
            <a:r>
              <a:rPr lang="ru-RU" sz="2000" dirty="0" err="1">
                <a:latin typeface="Monotype Corsiva" pitchFamily="66" charset="0"/>
              </a:rPr>
              <a:t>ые</a:t>
            </a:r>
            <a:r>
              <a:rPr lang="ru-RU" sz="2000" dirty="0">
                <a:latin typeface="Monotype Corsiva" pitchFamily="66" charset="0"/>
              </a:rPr>
              <a:t> листки, </a:t>
            </a:r>
            <a:r>
              <a:rPr lang="ru-RU" sz="2000" dirty="0" err="1">
                <a:latin typeface="Monotype Corsiva" pitchFamily="66" charset="0"/>
              </a:rPr>
              <a:t>сорва</a:t>
            </a:r>
            <a:r>
              <a:rPr lang="ru-RU" sz="2000" dirty="0">
                <a:latin typeface="Monotype Corsiva" pitchFamily="66" charset="0"/>
              </a:rPr>
              <a:t>(2)</a:t>
            </a:r>
            <a:r>
              <a:rPr lang="ru-RU" sz="2000" dirty="0" err="1">
                <a:latin typeface="Monotype Corsiva" pitchFamily="66" charset="0"/>
              </a:rPr>
              <a:t>ые</a:t>
            </a:r>
            <a:r>
              <a:rPr lang="ru-RU" sz="2000" dirty="0">
                <a:latin typeface="Monotype Corsiva" pitchFamily="66" charset="0"/>
              </a:rPr>
              <a:t> ветром, валялись на моще(3)ой мостовой, были </a:t>
            </a:r>
            <a:r>
              <a:rPr lang="ru-RU" sz="2000" dirty="0" err="1">
                <a:latin typeface="Monotype Corsiva" pitchFamily="66" charset="0"/>
              </a:rPr>
              <a:t>занесе</a:t>
            </a:r>
            <a:r>
              <a:rPr lang="ru-RU" sz="2000" dirty="0">
                <a:latin typeface="Monotype Corsiva" pitchFamily="66" charset="0"/>
              </a:rPr>
              <a:t>(4)ы снегом.</a:t>
            </a:r>
          </a:p>
        </p:txBody>
      </p:sp>
      <p:sp>
        <p:nvSpPr>
          <p:cNvPr id="9" name="Солнце 8"/>
          <p:cNvSpPr/>
          <p:nvPr/>
        </p:nvSpPr>
        <p:spPr>
          <a:xfrm>
            <a:off x="2411760" y="5013175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?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4788024" y="2564905"/>
            <a:ext cx="4112441" cy="2628290"/>
          </a:xfrm>
          <a:prstGeom prst="cloudCallout">
            <a:avLst>
              <a:gd name="adj1" fmla="val -84821"/>
              <a:gd name="adj2" fmla="val 63027"/>
            </a:avLst>
          </a:prstGeom>
          <a:solidFill>
            <a:srgbClr val="66CCFF"/>
          </a:solidFill>
          <a:ln w="25400" cap="sq" cmpd="sng" algn="ctr">
            <a:solidFill>
              <a:srgbClr val="836AA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Если нет приставок (кроме не-), суффикса -</a:t>
            </a:r>
            <a:r>
              <a:rPr lang="ru-RU" sz="1400" kern="0" dirty="0" err="1">
                <a:solidFill>
                  <a:srgbClr val="FFFFFF"/>
                </a:solidFill>
                <a:latin typeface="Arial"/>
              </a:rPr>
              <a:t>ова</a:t>
            </a:r>
            <a:r>
              <a:rPr lang="ru-RU" sz="1400" kern="0" dirty="0">
                <a:solidFill>
                  <a:srgbClr val="FFFFFF"/>
                </a:solidFill>
                <a:latin typeface="Arial"/>
              </a:rPr>
              <a:t>- (-</a:t>
            </a:r>
            <a:r>
              <a:rPr lang="ru-RU" sz="1400" kern="0" dirty="0" err="1">
                <a:solidFill>
                  <a:srgbClr val="FFFFFF"/>
                </a:solidFill>
                <a:latin typeface="Arial"/>
              </a:rPr>
              <a:t>ева</a:t>
            </a:r>
            <a:r>
              <a:rPr lang="ru-RU" sz="1400" kern="0" dirty="0">
                <a:solidFill>
                  <a:srgbClr val="FFFFFF"/>
                </a:solidFill>
                <a:latin typeface="Arial"/>
              </a:rPr>
              <a:t>-) и пояснительных слов:</a:t>
            </a: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крашеный пол,  раненый боец</a:t>
            </a:r>
          </a:p>
          <a:p>
            <a:pPr lvl="0"/>
            <a:r>
              <a:rPr lang="ru-RU" sz="1400" kern="0" dirty="0">
                <a:solidFill>
                  <a:srgbClr val="0070C0"/>
                </a:solidFill>
                <a:latin typeface="Arial"/>
              </a:rPr>
              <a:t>Исключения: </a:t>
            </a: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Медленный, желанный,  священный,  неслыханный,  </a:t>
            </a: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нежданный и др.</a:t>
            </a:r>
            <a:endParaRPr lang="ru-RU" sz="1400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Улыбающееся лицо 10"/>
          <p:cNvSpPr/>
          <p:nvPr/>
        </p:nvSpPr>
        <p:spPr>
          <a:xfrm>
            <a:off x="4632695" y="5373216"/>
            <a:ext cx="1224136" cy="1224136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Улыбающееся лицо 11"/>
          <p:cNvSpPr/>
          <p:nvPr/>
        </p:nvSpPr>
        <p:spPr>
          <a:xfrm>
            <a:off x="4319972" y="1916832"/>
            <a:ext cx="1224136" cy="1124508"/>
          </a:xfrm>
          <a:prstGeom prst="smileyFace">
            <a:avLst/>
          </a:prstGeom>
          <a:solidFill>
            <a:srgbClr val="00B050"/>
          </a:solid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3" name="Стрелка вправо 12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2" name="32-конечная звезда 1"/>
          <p:cNvSpPr/>
          <p:nvPr/>
        </p:nvSpPr>
        <p:spPr>
          <a:xfrm>
            <a:off x="1043608" y="2132856"/>
            <a:ext cx="1512168" cy="1224136"/>
          </a:xfrm>
          <a:prstGeom prst="star32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1,2,3</a:t>
            </a:r>
            <a:endParaRPr lang="ru-RU" dirty="0"/>
          </a:p>
        </p:txBody>
      </p:sp>
      <p:sp>
        <p:nvSpPr>
          <p:cNvPr id="14" name="32-конечная звезда 13"/>
          <p:cNvSpPr/>
          <p:nvPr/>
        </p:nvSpPr>
        <p:spPr>
          <a:xfrm>
            <a:off x="1115282" y="3501008"/>
            <a:ext cx="1440493" cy="1224136"/>
          </a:xfrm>
          <a:prstGeom prst="star32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2,3</a:t>
            </a:r>
            <a:endParaRPr lang="ru-RU" dirty="0"/>
          </a:p>
        </p:txBody>
      </p:sp>
      <p:sp>
        <p:nvSpPr>
          <p:cNvPr id="15" name="32-конечная звезда 14"/>
          <p:cNvSpPr/>
          <p:nvPr/>
        </p:nvSpPr>
        <p:spPr>
          <a:xfrm>
            <a:off x="2556442" y="2132856"/>
            <a:ext cx="1223470" cy="1224136"/>
          </a:xfrm>
          <a:prstGeom prst="star32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3,4</a:t>
            </a:r>
            <a:endParaRPr lang="ru-RU" dirty="0"/>
          </a:p>
        </p:txBody>
      </p:sp>
      <p:sp>
        <p:nvSpPr>
          <p:cNvPr id="16" name="32-конечная звезда 15"/>
          <p:cNvSpPr/>
          <p:nvPr/>
        </p:nvSpPr>
        <p:spPr>
          <a:xfrm>
            <a:off x="2592112" y="3501008"/>
            <a:ext cx="1331816" cy="1160513"/>
          </a:xfrm>
          <a:prstGeom prst="star32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1,3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64168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1" grpId="2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66800" y="304801"/>
            <a:ext cx="7543800" cy="891952"/>
          </a:xfrm>
        </p:spPr>
        <p:txBody>
          <a:bodyPr/>
          <a:lstStyle/>
          <a:p>
            <a:r>
              <a:rPr lang="ru-RU" sz="2000" dirty="0" smtClean="0">
                <a:effectLst/>
              </a:rPr>
              <a:t>.</a:t>
            </a:r>
            <a:r>
              <a:rPr lang="ru-RU" sz="2000" dirty="0">
                <a:effectLst/>
              </a:rPr>
              <a:t> В каком варианте ответа правильно указаны все цифры, на месте которых пишется </a:t>
            </a:r>
            <a:r>
              <a:rPr lang="ru-RU" sz="2000" dirty="0" smtClean="0">
                <a:effectLst/>
              </a:rPr>
              <a:t>две буквы </a:t>
            </a:r>
            <a:r>
              <a:rPr lang="ru-RU" sz="2000" dirty="0">
                <a:effectLst/>
              </a:rPr>
              <a:t>Н?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187624" y="1004764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На пустыре за садом валялись разбитые </a:t>
            </a:r>
            <a:r>
              <a:rPr lang="ru-RU" sz="2000" dirty="0" err="1"/>
              <a:t>глиня</a:t>
            </a:r>
            <a:r>
              <a:rPr lang="ru-RU" sz="2000" dirty="0"/>
              <a:t>(1)</a:t>
            </a:r>
            <a:r>
              <a:rPr lang="ru-RU" sz="2000" dirty="0" err="1"/>
              <a:t>ые</a:t>
            </a:r>
            <a:r>
              <a:rPr lang="ru-RU" sz="2000" dirty="0"/>
              <a:t> кувшины, </a:t>
            </a:r>
            <a:r>
              <a:rPr lang="ru-RU" sz="2000" dirty="0" err="1"/>
              <a:t>жестя</a:t>
            </a:r>
            <a:r>
              <a:rPr lang="ru-RU" sz="2000" dirty="0"/>
              <a:t>(2)</a:t>
            </a:r>
            <a:r>
              <a:rPr lang="ru-RU" sz="2000" dirty="0" err="1"/>
              <a:t>ые</a:t>
            </a:r>
            <a:r>
              <a:rPr lang="ru-RU" sz="2000" dirty="0"/>
              <a:t> банки, рва(3)</a:t>
            </a:r>
            <a:r>
              <a:rPr lang="ru-RU" sz="2000" dirty="0" err="1"/>
              <a:t>ая</a:t>
            </a:r>
            <a:r>
              <a:rPr lang="ru-RU" sz="2000" dirty="0"/>
              <a:t> обувь, полома(4)</a:t>
            </a:r>
            <a:r>
              <a:rPr lang="ru-RU" sz="2000" dirty="0" err="1"/>
              <a:t>ая</a:t>
            </a:r>
            <a:r>
              <a:rPr lang="ru-RU" sz="2000" dirty="0"/>
              <a:t> мебель, какие-то спиле(5)</a:t>
            </a:r>
            <a:r>
              <a:rPr lang="ru-RU" sz="2000" dirty="0" err="1"/>
              <a:t>ые</a:t>
            </a:r>
            <a:r>
              <a:rPr lang="ru-RU" sz="2000" dirty="0"/>
              <a:t> деревья.</a:t>
            </a:r>
          </a:p>
        </p:txBody>
      </p:sp>
      <p:sp>
        <p:nvSpPr>
          <p:cNvPr id="9" name="Солнце 8"/>
          <p:cNvSpPr/>
          <p:nvPr/>
        </p:nvSpPr>
        <p:spPr>
          <a:xfrm>
            <a:off x="3423367" y="4725144"/>
            <a:ext cx="1209328" cy="1080120"/>
          </a:xfrm>
          <a:prstGeom prst="sun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6200000" scaled="0"/>
          </a:gra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?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5724128" y="2276872"/>
            <a:ext cx="3327176" cy="3168351"/>
          </a:xfrm>
          <a:prstGeom prst="cloudCallout">
            <a:avLst>
              <a:gd name="adj1" fmla="val -88569"/>
              <a:gd name="adj2" fmla="val 39086"/>
            </a:avLst>
          </a:prstGeom>
          <a:solidFill>
            <a:srgbClr val="66CCFF"/>
          </a:solidFill>
          <a:ln w="25400" cap="sq" cmpd="sng" algn="ctr">
            <a:solidFill>
              <a:srgbClr val="836AA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Если нет приставок (кроме не-), суффикса -</a:t>
            </a:r>
            <a:r>
              <a:rPr lang="ru-RU" sz="1400" kern="0" dirty="0" err="1">
                <a:solidFill>
                  <a:srgbClr val="FFFFFF"/>
                </a:solidFill>
                <a:latin typeface="Arial"/>
              </a:rPr>
              <a:t>ова</a:t>
            </a:r>
            <a:r>
              <a:rPr lang="ru-RU" sz="1400" kern="0" dirty="0">
                <a:solidFill>
                  <a:srgbClr val="FFFFFF"/>
                </a:solidFill>
                <a:latin typeface="Arial"/>
              </a:rPr>
              <a:t>- (-</a:t>
            </a:r>
            <a:r>
              <a:rPr lang="ru-RU" sz="1400" kern="0" dirty="0" err="1">
                <a:solidFill>
                  <a:srgbClr val="FFFFFF"/>
                </a:solidFill>
                <a:latin typeface="Arial"/>
              </a:rPr>
              <a:t>ева</a:t>
            </a:r>
            <a:r>
              <a:rPr lang="ru-RU" sz="1400" kern="0" dirty="0">
                <a:solidFill>
                  <a:srgbClr val="FFFFFF"/>
                </a:solidFill>
                <a:latin typeface="Arial"/>
              </a:rPr>
              <a:t>-) и пояснительных слов:</a:t>
            </a: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крашеный пол,  раненый боец</a:t>
            </a:r>
          </a:p>
          <a:p>
            <a:pPr lvl="0"/>
            <a:r>
              <a:rPr lang="ru-RU" sz="1400" kern="0" dirty="0">
                <a:solidFill>
                  <a:srgbClr val="0070C0"/>
                </a:solidFill>
                <a:latin typeface="Arial"/>
              </a:rPr>
              <a:t>Исключения: </a:t>
            </a: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Медленный, желанный,  священный,  неслыханный,  </a:t>
            </a:r>
          </a:p>
          <a:p>
            <a:pPr lvl="0"/>
            <a:r>
              <a:rPr lang="ru-RU" sz="1400" kern="0" dirty="0">
                <a:solidFill>
                  <a:srgbClr val="FFFFFF"/>
                </a:solidFill>
                <a:latin typeface="Arial"/>
              </a:rPr>
              <a:t>нежданный и др.</a:t>
            </a:r>
            <a:endParaRPr lang="ru-RU" sz="1400" kern="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Улыбающееся лицо 10"/>
          <p:cNvSpPr/>
          <p:nvPr/>
        </p:nvSpPr>
        <p:spPr>
          <a:xfrm>
            <a:off x="2039370" y="5265204"/>
            <a:ext cx="1224136" cy="1224136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Улыбающееся лицо 11"/>
          <p:cNvSpPr/>
          <p:nvPr/>
        </p:nvSpPr>
        <p:spPr>
          <a:xfrm>
            <a:off x="4466561" y="2376500"/>
            <a:ext cx="1224136" cy="1124508"/>
          </a:xfrm>
          <a:prstGeom prst="smileyFace">
            <a:avLst/>
          </a:prstGeom>
          <a:solidFill>
            <a:srgbClr val="00B050"/>
          </a:solid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3" name="Стрелка вправо 12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2" name="32-конечная звезда 1"/>
          <p:cNvSpPr/>
          <p:nvPr/>
        </p:nvSpPr>
        <p:spPr>
          <a:xfrm>
            <a:off x="1043608" y="2132856"/>
            <a:ext cx="1512168" cy="1224136"/>
          </a:xfrm>
          <a:prstGeom prst="star32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3,4,5</a:t>
            </a:r>
            <a:endParaRPr lang="ru-RU" dirty="0"/>
          </a:p>
        </p:txBody>
      </p:sp>
      <p:sp>
        <p:nvSpPr>
          <p:cNvPr id="14" name="32-конечная звезда 13"/>
          <p:cNvSpPr/>
          <p:nvPr/>
        </p:nvSpPr>
        <p:spPr>
          <a:xfrm>
            <a:off x="1115282" y="3501008"/>
            <a:ext cx="1440493" cy="1224136"/>
          </a:xfrm>
          <a:prstGeom prst="star32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4,5</a:t>
            </a:r>
            <a:endParaRPr lang="ru-RU" dirty="0"/>
          </a:p>
        </p:txBody>
      </p:sp>
      <p:sp>
        <p:nvSpPr>
          <p:cNvPr id="15" name="32-конечная звезда 14"/>
          <p:cNvSpPr/>
          <p:nvPr/>
        </p:nvSpPr>
        <p:spPr>
          <a:xfrm>
            <a:off x="2556442" y="2132856"/>
            <a:ext cx="1367486" cy="1224136"/>
          </a:xfrm>
          <a:prstGeom prst="star32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1,2,3</a:t>
            </a:r>
            <a:endParaRPr lang="ru-RU" dirty="0"/>
          </a:p>
        </p:txBody>
      </p:sp>
      <p:sp>
        <p:nvSpPr>
          <p:cNvPr id="16" name="32-конечная звезда 15"/>
          <p:cNvSpPr/>
          <p:nvPr/>
        </p:nvSpPr>
        <p:spPr>
          <a:xfrm>
            <a:off x="2592112" y="3501008"/>
            <a:ext cx="1331816" cy="1160513"/>
          </a:xfrm>
          <a:prstGeom prst="star32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1,4,5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83824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1" grpId="2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</a:rPr>
              <a:t>Укажите причастный  обороты</a:t>
            </a:r>
            <a:r>
              <a:rPr lang="ru-RU" dirty="0">
                <a:effectLst/>
              </a:rPr>
              <a:t>.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1412776"/>
            <a:ext cx="2880320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ц</a:t>
            </a:r>
            <a:r>
              <a:rPr lang="ru-RU" dirty="0" smtClean="0"/>
              <a:t>ветущая </a:t>
            </a:r>
            <a:r>
              <a:rPr lang="ru-RU" dirty="0"/>
              <a:t>сирень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32007" y="2573288"/>
            <a:ext cx="2880320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забытый случай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3928" y="3789040"/>
            <a:ext cx="2880320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цветущая буйным цветом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80112" y="4941168"/>
            <a:ext cx="2880320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расположенный пруд </a:t>
            </a:r>
            <a:endParaRPr lang="ru-RU" dirty="0"/>
          </a:p>
        </p:txBody>
      </p:sp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0" name="Блок-схема: память с посл. доступом 9"/>
          <p:cNvSpPr/>
          <p:nvPr/>
        </p:nvSpPr>
        <p:spPr>
          <a:xfrm>
            <a:off x="611560" y="4797152"/>
            <a:ext cx="1440160" cy="1008112"/>
          </a:xfrm>
          <a:prstGeom prst="flowChartMagneticTape">
            <a:avLst/>
          </a:prstGeom>
          <a:solidFill>
            <a:srgbClr val="99E3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Под-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сказка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5191388" y="1052736"/>
            <a:ext cx="3657767" cy="2024608"/>
          </a:xfrm>
          <a:prstGeom prst="cloudCallout">
            <a:avLst>
              <a:gd name="adj1" fmla="val -135601"/>
              <a:gd name="adj2" fmla="val 18028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полное причастие	 </a:t>
            </a:r>
            <a:r>
              <a:rPr lang="ru-RU" dirty="0" smtClean="0"/>
              <a:t>+ зависимое слово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68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</a:rPr>
              <a:t>Укажите предложение с правильно выделенным причастным оборотом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1412776"/>
            <a:ext cx="2880320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листва </a:t>
            </a:r>
            <a:r>
              <a:rPr lang="ru-RU" dirty="0"/>
              <a:t>радовавшая взгляд яркостью, теперь потускнела.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32007" y="2573288"/>
            <a:ext cx="2880320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л</a:t>
            </a:r>
            <a:r>
              <a:rPr lang="ru-RU" dirty="0" smtClean="0"/>
              <a:t>иства</a:t>
            </a:r>
            <a:r>
              <a:rPr lang="ru-RU" dirty="0"/>
              <a:t>, радовавшая взгляд яркостью, теперь потускнела.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3928" y="3789040"/>
            <a:ext cx="2880320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листва</a:t>
            </a:r>
            <a:r>
              <a:rPr lang="ru-RU" dirty="0"/>
              <a:t>, радовавшая взгляд яркостью теперь потускнела.</a:t>
            </a:r>
            <a:endParaRPr lang="ru-RU" dirty="0"/>
          </a:p>
        </p:txBody>
      </p:sp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0" name="Блок-схема: память с посл. доступом 9"/>
          <p:cNvSpPr/>
          <p:nvPr/>
        </p:nvSpPr>
        <p:spPr>
          <a:xfrm>
            <a:off x="611560" y="4797152"/>
            <a:ext cx="1440160" cy="1008112"/>
          </a:xfrm>
          <a:prstGeom prst="flowChartMagneticTape">
            <a:avLst/>
          </a:prstGeom>
          <a:solidFill>
            <a:srgbClr val="99E3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Под-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сказка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5220072" y="1052736"/>
            <a:ext cx="3744416" cy="2736304"/>
          </a:xfrm>
          <a:prstGeom prst="cloudCallout">
            <a:avLst>
              <a:gd name="adj1" fmla="val -133044"/>
              <a:gd name="adj2" fmla="val 12197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полное причастие	 + 	зависимое </a:t>
            </a:r>
            <a:r>
              <a:rPr lang="ru-RU" dirty="0" smtClean="0"/>
              <a:t> слово</a:t>
            </a:r>
            <a:endParaRPr lang="ru-RU" dirty="0"/>
          </a:p>
          <a:p>
            <a:pPr algn="ctr"/>
            <a:r>
              <a:rPr lang="ru-RU" dirty="0"/>
              <a:t>Книга, написанная известным писателем, вышла из печати. </a:t>
            </a:r>
          </a:p>
        </p:txBody>
      </p:sp>
    </p:spTree>
    <p:extLst>
      <p:ext uri="{BB962C8B-B14F-4D97-AF65-F5344CB8AC3E}">
        <p14:creationId xmlns:p14="http://schemas.microsoft.com/office/powerpoint/2010/main" val="259434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>
                <a:solidFill>
                  <a:schemeClr val="bg1">
                    <a:lumMod val="40000"/>
                    <a:lumOff val="60000"/>
                  </a:schemeClr>
                </a:solidFill>
                <a:effectLst/>
              </a:rPr>
              <a:t>Укажите предложение, в котором причастный оборот  нужно выделить запятыми</a:t>
            </a:r>
            <a:r>
              <a:rPr lang="ru-RU" dirty="0">
                <a:effectLst/>
              </a:rPr>
              <a:t>.­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736812"/>
            <a:ext cx="2880320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 </a:t>
            </a:r>
            <a:r>
              <a:rPr lang="ru-RU" dirty="0"/>
              <a:t>улице шли лесовозы заляпанные едкой грязью.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91680" y="3212976"/>
            <a:ext cx="2880320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машины </a:t>
            </a:r>
            <a:r>
              <a:rPr lang="ru-RU" dirty="0"/>
              <a:t>везли налитые соком сосновые стволы.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37279" y="4725144"/>
            <a:ext cx="2880320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поблескивающее </a:t>
            </a:r>
            <a:r>
              <a:rPr lang="ru-RU" dirty="0"/>
              <a:t>звездами небо казалось еще выше.</a:t>
            </a:r>
            <a:endParaRPr lang="ru-RU" dirty="0"/>
          </a:p>
        </p:txBody>
      </p:sp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0" name="Блок-схема: память с посл. доступом 9"/>
          <p:cNvSpPr/>
          <p:nvPr/>
        </p:nvSpPr>
        <p:spPr>
          <a:xfrm>
            <a:off x="611560" y="4797152"/>
            <a:ext cx="1440160" cy="1008112"/>
          </a:xfrm>
          <a:prstGeom prst="flowChartMagneticTape">
            <a:avLst/>
          </a:prstGeom>
          <a:solidFill>
            <a:srgbClr val="99E3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Под-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сказка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5272120" y="1369562"/>
            <a:ext cx="3657767" cy="2851526"/>
          </a:xfrm>
          <a:prstGeom prst="cloudCallout">
            <a:avLst>
              <a:gd name="adj1" fmla="val -137589"/>
              <a:gd name="adj2" fmla="val 10156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полное причастие	 + 	зависимое слово</a:t>
            </a:r>
          </a:p>
          <a:p>
            <a:pPr algn="ctr"/>
            <a:r>
              <a:rPr lang="ru-RU" dirty="0"/>
              <a:t>Книга, написанная известным писателем, вышла из печати. </a:t>
            </a:r>
          </a:p>
        </p:txBody>
      </p:sp>
    </p:spTree>
    <p:extLst>
      <p:ext uri="{BB962C8B-B14F-4D97-AF65-F5344CB8AC3E}">
        <p14:creationId xmlns:p14="http://schemas.microsoft.com/office/powerpoint/2010/main" val="112767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bg1">
                    <a:lumMod val="40000"/>
                    <a:lumOff val="60000"/>
                  </a:schemeClr>
                </a:solidFill>
                <a:effectLst/>
              </a:rPr>
              <a:t>В каком предложении придаточную часть нельзя заменить причастным оборотами. </a:t>
            </a:r>
            <a:br>
              <a:rPr lang="ru-RU" sz="3200" dirty="0">
                <a:solidFill>
                  <a:schemeClr val="bg1">
                    <a:lumMod val="40000"/>
                    <a:lumOff val="60000"/>
                  </a:schemeClr>
                </a:solidFill>
                <a:effectLst/>
              </a:rPr>
            </a:br>
            <a:endParaRPr lang="ru-RU" sz="3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736812"/>
            <a:ext cx="4464496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i="1" dirty="0" smtClean="0"/>
              <a:t>судьба </a:t>
            </a:r>
            <a:r>
              <a:rPr lang="ru-RU" sz="1600" i="1" dirty="0"/>
              <a:t>многих песен связана </a:t>
            </a:r>
            <a:r>
              <a:rPr lang="ru-RU" sz="1600" dirty="0"/>
              <a:t>с </a:t>
            </a:r>
            <a:r>
              <a:rPr lang="ru-RU" sz="1600" i="1" dirty="0"/>
              <a:t>именем актрисы, которая об­ладает превосходным голосом.</a:t>
            </a:r>
            <a:endParaRPr lang="ru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59632" y="3212976"/>
            <a:ext cx="4248472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/>
              <a:t>г</a:t>
            </a:r>
            <a:r>
              <a:rPr lang="ru-RU" i="1" dirty="0" smtClean="0"/>
              <a:t>ромкими </a:t>
            </a:r>
            <a:r>
              <a:rPr lang="ru-RU" i="1" dirty="0"/>
              <a:t>аплодисментами встретили популярного актера зрители, которые заполнили зал.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35896" y="4725144"/>
            <a:ext cx="4680519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т</a:t>
            </a:r>
            <a:r>
              <a:rPr lang="ru-RU" i="1" dirty="0" smtClean="0"/>
              <a:t>епло </a:t>
            </a:r>
            <a:r>
              <a:rPr lang="ru-RU" i="1" dirty="0"/>
              <a:t>воспринята публикой сложная и многообразная про­грамма концерта, которая прозвучала впервые. </a:t>
            </a:r>
            <a:endParaRPr lang="ru-RU" dirty="0"/>
          </a:p>
        </p:txBody>
      </p:sp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0" name="Блок-схема: память с посл. доступом 9"/>
          <p:cNvSpPr/>
          <p:nvPr/>
        </p:nvSpPr>
        <p:spPr>
          <a:xfrm>
            <a:off x="539552" y="4581128"/>
            <a:ext cx="1512168" cy="1224136"/>
          </a:xfrm>
          <a:prstGeom prst="flowChartMagneticTape">
            <a:avLst/>
          </a:prstGeom>
          <a:solidFill>
            <a:srgbClr val="99E3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Под-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сказка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Прямоугольник с одним скругленным углом 1"/>
          <p:cNvSpPr/>
          <p:nvPr/>
        </p:nvSpPr>
        <p:spPr>
          <a:xfrm>
            <a:off x="5349447" y="1119452"/>
            <a:ext cx="3456384" cy="3312368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1.Нельзя заменить, </a:t>
            </a:r>
          </a:p>
          <a:p>
            <a:pPr algn="ctr"/>
            <a:r>
              <a:rPr lang="ru-RU" sz="1200" dirty="0"/>
              <a:t>если сказуемое в придаточной части выражено глаголом в форме будущего времени. </a:t>
            </a:r>
          </a:p>
          <a:p>
            <a:pPr algn="ctr"/>
            <a:r>
              <a:rPr lang="ru-RU" sz="1200" dirty="0"/>
              <a:t>если сказуемое в придаточной части выражено прилагательным или существительным. </a:t>
            </a:r>
          </a:p>
          <a:p>
            <a:pPr algn="ctr"/>
            <a:r>
              <a:rPr lang="ru-RU" sz="1200" dirty="0"/>
              <a:t>когда придаточная часть представляет собой безличное предложение. </a:t>
            </a:r>
          </a:p>
          <a:p>
            <a:pPr algn="ctr"/>
            <a:r>
              <a:rPr lang="ru-RU" sz="1200" dirty="0"/>
              <a:t>если перед союзным словом стоит предлог. </a:t>
            </a:r>
          </a:p>
          <a:p>
            <a:pPr algn="ctr"/>
            <a:r>
              <a:rPr lang="ru-RU" sz="1200" dirty="0"/>
              <a:t>если при сказуемом стоит частица бы </a:t>
            </a:r>
          </a:p>
          <a:p>
            <a:pPr algn="ctr"/>
            <a:r>
              <a:rPr lang="ru-RU" sz="1200" dirty="0"/>
              <a:t>если придаточная часть присоединяется с помощью указательного местоимения, содержащегося в главной части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2510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bg1">
                    <a:lumMod val="40000"/>
                    <a:lumOff val="60000"/>
                  </a:schemeClr>
                </a:solidFill>
                <a:effectLst/>
              </a:rPr>
              <a:t>В каком предложении нет ошибки.</a:t>
            </a:r>
            <a:br>
              <a:rPr lang="ru-RU" sz="3200" dirty="0">
                <a:solidFill>
                  <a:schemeClr val="bg1">
                    <a:lumMod val="40000"/>
                    <a:lumOff val="60000"/>
                  </a:schemeClr>
                </a:solidFill>
                <a:effectLst/>
              </a:rPr>
            </a:br>
            <a:endParaRPr lang="ru-RU" sz="3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736812"/>
            <a:ext cx="1770484" cy="104411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/>
              <a:t>н</a:t>
            </a:r>
            <a:r>
              <a:rPr lang="ru-RU" sz="1400" dirty="0" smtClean="0"/>
              <a:t>а </a:t>
            </a:r>
            <a:r>
              <a:rPr lang="ru-RU" sz="1400" dirty="0"/>
              <a:t>асфальте валялись </a:t>
            </a:r>
            <a:r>
              <a:rPr lang="ru-RU" sz="1400" dirty="0" err="1"/>
              <a:t>поломатые</a:t>
            </a:r>
            <a:r>
              <a:rPr lang="ru-RU" sz="1400" dirty="0"/>
              <a:t> игрушки.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2924944"/>
            <a:ext cx="1770484" cy="10081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/>
              <a:t>судно </a:t>
            </a:r>
            <a:r>
              <a:rPr lang="ru-RU" sz="1400" dirty="0"/>
              <a:t>шло к катеру, который был терпящий бедствие.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033" y="4263038"/>
            <a:ext cx="1808988" cy="103816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женщина</a:t>
            </a:r>
            <a:r>
              <a:rPr lang="ru-RU" sz="1400" dirty="0"/>
              <a:t>, ведомая сына, подошла к подъезду.</a:t>
            </a:r>
            <a:endParaRPr lang="ru-RU" sz="1400" dirty="0"/>
          </a:p>
        </p:txBody>
      </p:sp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0" name="Блок-схема: память с посл. доступом 9"/>
          <p:cNvSpPr/>
          <p:nvPr/>
        </p:nvSpPr>
        <p:spPr>
          <a:xfrm>
            <a:off x="611560" y="5515134"/>
            <a:ext cx="1440160" cy="1008112"/>
          </a:xfrm>
          <a:prstGeom prst="flowChartMagneticTape">
            <a:avLst/>
          </a:prstGeom>
          <a:solidFill>
            <a:srgbClr val="99E3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Под-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сказка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924199" y="2060848"/>
            <a:ext cx="2295873" cy="108012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никогда </a:t>
            </a:r>
            <a:r>
              <a:rPr lang="ru-RU" sz="1400" dirty="0"/>
              <a:t>не забуду этот торжествующий день.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24199" y="3357186"/>
            <a:ext cx="2295873" cy="115193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астраханские </a:t>
            </a:r>
            <a:r>
              <a:rPr lang="ru-RU" sz="1400" dirty="0"/>
              <a:t>арбузы,  славящиеся своей сочностью,  привезли в овощные магазины</a:t>
            </a:r>
            <a:endParaRPr lang="ru-RU" sz="1400" dirty="0"/>
          </a:p>
        </p:txBody>
      </p:sp>
      <p:sp>
        <p:nvSpPr>
          <p:cNvPr id="2" name="Овальная выноска 1"/>
          <p:cNvSpPr/>
          <p:nvPr/>
        </p:nvSpPr>
        <p:spPr>
          <a:xfrm>
            <a:off x="5940152" y="2600907"/>
            <a:ext cx="3203848" cy="1486555"/>
          </a:xfrm>
          <a:prstGeom prst="wedgeEllipseCallout">
            <a:avLst>
              <a:gd name="adj1" fmla="val -173887"/>
              <a:gd name="adj2" fmla="val 2097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/>
              <a:t>Р.п</a:t>
            </a:r>
            <a:r>
              <a:rPr lang="ru-RU" dirty="0"/>
              <a:t>.	</a:t>
            </a:r>
            <a:r>
              <a:rPr lang="ru-RU" dirty="0" smtClean="0"/>
              <a:t>хорош</a:t>
            </a:r>
            <a:r>
              <a:rPr lang="ru-RU" b="1" dirty="0" smtClean="0">
                <a:solidFill>
                  <a:srgbClr val="FFFF00"/>
                </a:solidFill>
              </a:rPr>
              <a:t>его</a:t>
            </a:r>
            <a:r>
              <a:rPr lang="ru-RU" dirty="0" smtClean="0"/>
              <a:t> (как</a:t>
            </a:r>
            <a:r>
              <a:rPr lang="ru-RU" b="1" dirty="0" smtClean="0">
                <a:solidFill>
                  <a:srgbClr val="FFFF00"/>
                </a:solidFill>
              </a:rPr>
              <a:t>ого</a:t>
            </a:r>
            <a:r>
              <a:rPr lang="ru-RU" dirty="0" smtClean="0"/>
              <a:t>?) </a:t>
            </a:r>
            <a:r>
              <a:rPr lang="ru-RU" dirty="0"/>
              <a:t>мальчика	</a:t>
            </a:r>
          </a:p>
        </p:txBody>
      </p:sp>
    </p:spTree>
    <p:extLst>
      <p:ext uri="{BB962C8B-B14F-4D97-AF65-F5344CB8AC3E}">
        <p14:creationId xmlns:p14="http://schemas.microsoft.com/office/powerpoint/2010/main" val="78205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bg1">
                    <a:lumMod val="40000"/>
                    <a:lumOff val="60000"/>
                  </a:schemeClr>
                </a:solidFill>
                <a:effectLst/>
              </a:rPr>
              <a:t>В каком предложении правильно расставлены знаки препинания?</a:t>
            </a:r>
            <a:br>
              <a:rPr lang="ru-RU" sz="3200" dirty="0">
                <a:solidFill>
                  <a:schemeClr val="bg1">
                    <a:lumMod val="40000"/>
                    <a:lumOff val="60000"/>
                  </a:schemeClr>
                </a:solidFill>
                <a:effectLst/>
              </a:rPr>
            </a:br>
            <a:endParaRPr lang="ru-RU" sz="3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Стрелка вправо 8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4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0" name="Блок-схема: память с посл. доступом 9"/>
          <p:cNvSpPr/>
          <p:nvPr/>
        </p:nvSpPr>
        <p:spPr>
          <a:xfrm>
            <a:off x="3347864" y="2037433"/>
            <a:ext cx="1440160" cy="1008112"/>
          </a:xfrm>
          <a:prstGeom prst="flowChartMagneticTape">
            <a:avLst/>
          </a:prstGeom>
          <a:solidFill>
            <a:srgbClr val="99E3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Под-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сказка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1916832"/>
            <a:ext cx="2295873" cy="115193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трава </a:t>
            </a:r>
            <a:r>
              <a:rPr lang="ru-RU" sz="1400" dirty="0"/>
              <a:t>пригибаемая ветром ложилась на землю.</a:t>
            </a: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84168" y="1916832"/>
            <a:ext cx="2295873" cy="115193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м</a:t>
            </a:r>
            <a:r>
              <a:rPr lang="ru-RU" sz="1400" dirty="0" smtClean="0"/>
              <a:t>ы </a:t>
            </a:r>
            <a:r>
              <a:rPr lang="ru-RU" sz="1400" dirty="0"/>
              <a:t>подошли к туристскому лагерю, расположенному на высоком берегу реки. </a:t>
            </a:r>
            <a:endParaRPr lang="ru-RU" sz="1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5536" y="3645024"/>
            <a:ext cx="2295873" cy="115193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любишь </a:t>
            </a:r>
            <a:r>
              <a:rPr lang="ru-RU" sz="1400" dirty="0"/>
              <a:t>каждую травинку поникшую от росы</a:t>
            </a:r>
            <a:endParaRPr lang="ru-RU" sz="14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84167" y="3645024"/>
            <a:ext cx="2295873" cy="115193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 </a:t>
            </a:r>
            <a:r>
              <a:rPr lang="ru-RU" sz="1400" dirty="0"/>
              <a:t>обсыпанной золотым цветом лозине, загудела пчела.</a:t>
            </a:r>
            <a:endParaRPr lang="ru-RU" sz="1400" dirty="0"/>
          </a:p>
        </p:txBody>
      </p:sp>
      <p:sp>
        <p:nvSpPr>
          <p:cNvPr id="17" name="Выноска-облако 16"/>
          <p:cNvSpPr/>
          <p:nvPr/>
        </p:nvSpPr>
        <p:spPr>
          <a:xfrm>
            <a:off x="2680798" y="3645024"/>
            <a:ext cx="3327176" cy="3096344"/>
          </a:xfrm>
          <a:prstGeom prst="cloudCallout">
            <a:avLst>
              <a:gd name="adj1" fmla="val 12930"/>
              <a:gd name="adj2" fmla="val -70421"/>
            </a:avLst>
          </a:prstGeom>
          <a:solidFill>
            <a:srgbClr val="66CCFF"/>
          </a:solidFill>
          <a:ln w="25400" cap="sq" cmpd="sng" algn="ctr">
            <a:solidFill>
              <a:srgbClr val="836AA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 algn="ctr"/>
            <a:r>
              <a:rPr lang="ru-RU" kern="0" dirty="0">
                <a:solidFill>
                  <a:srgbClr val="FFFFFF"/>
                </a:solidFill>
                <a:latin typeface="Arial"/>
              </a:rPr>
              <a:t>полное причастие	 + 	зависимое слово</a:t>
            </a:r>
          </a:p>
          <a:p>
            <a:pPr lvl="0" algn="ctr"/>
            <a:r>
              <a:rPr lang="ru-RU" kern="0" dirty="0">
                <a:solidFill>
                  <a:srgbClr val="FFFFFF"/>
                </a:solidFill>
                <a:latin typeface="Arial"/>
              </a:rPr>
              <a:t>Книга, написанная известным писателем, вышла из печати. </a:t>
            </a:r>
          </a:p>
        </p:txBody>
      </p:sp>
    </p:spTree>
    <p:extLst>
      <p:ext uri="{BB962C8B-B14F-4D97-AF65-F5344CB8AC3E}">
        <p14:creationId xmlns:p14="http://schemas.microsoft.com/office/powerpoint/2010/main" val="163647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Орфоэпические нормы. Расставьте ударение: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672188"/>
          </a:xfrm>
        </p:spPr>
        <p:txBody>
          <a:bodyPr/>
          <a:lstStyle/>
          <a:p>
            <a:pPr lvl="0"/>
            <a:r>
              <a:rPr lang="ru-RU" dirty="0"/>
              <a:t>В каком слове ударение падает на последний </a:t>
            </a:r>
            <a:r>
              <a:rPr lang="ru-RU" dirty="0" smtClean="0"/>
              <a:t>слог?</a:t>
            </a:r>
            <a:endParaRPr lang="ru-RU" dirty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700808"/>
            <a:ext cx="172819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брали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2501280"/>
            <a:ext cx="172819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жёстки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3284984"/>
            <a:ext cx="172819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взяло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4077072"/>
            <a:ext cx="172819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кратка</a:t>
            </a:r>
          </a:p>
        </p:txBody>
      </p:sp>
      <p:sp>
        <p:nvSpPr>
          <p:cNvPr id="8" name="Улыбающееся лицо 7"/>
          <p:cNvSpPr/>
          <p:nvPr/>
        </p:nvSpPr>
        <p:spPr>
          <a:xfrm>
            <a:off x="6804248" y="1700808"/>
            <a:ext cx="1224136" cy="1124508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6804248" y="3046766"/>
            <a:ext cx="1224136" cy="1124508"/>
          </a:xfrm>
          <a:prstGeom prst="smileyFace">
            <a:avLst>
              <a:gd name="adj" fmla="val -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нта лицом вниз 9"/>
          <p:cNvSpPr/>
          <p:nvPr/>
        </p:nvSpPr>
        <p:spPr>
          <a:xfrm>
            <a:off x="6156176" y="764704"/>
            <a:ext cx="2664296" cy="576064"/>
          </a:xfrm>
          <a:prstGeom prst="ribb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подсказка</a:t>
            </a:r>
            <a:endParaRPr lang="ru-RU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2339752" y="1273410"/>
            <a:ext cx="4624266" cy="4243822"/>
          </a:xfrm>
          <a:custGeom>
            <a:avLst/>
            <a:gdLst>
              <a:gd name="connsiteX0" fmla="*/ 0 w 3456384"/>
              <a:gd name="connsiteY0" fmla="*/ 450059 h 2700300"/>
              <a:gd name="connsiteX1" fmla="*/ 450059 w 3456384"/>
              <a:gd name="connsiteY1" fmla="*/ 0 h 2700300"/>
              <a:gd name="connsiteX2" fmla="*/ 576064 w 3456384"/>
              <a:gd name="connsiteY2" fmla="*/ 0 h 2700300"/>
              <a:gd name="connsiteX3" fmla="*/ 576064 w 3456384"/>
              <a:gd name="connsiteY3" fmla="*/ 0 h 2700300"/>
              <a:gd name="connsiteX4" fmla="*/ 1440160 w 3456384"/>
              <a:gd name="connsiteY4" fmla="*/ 0 h 2700300"/>
              <a:gd name="connsiteX5" fmla="*/ 3006325 w 3456384"/>
              <a:gd name="connsiteY5" fmla="*/ 0 h 2700300"/>
              <a:gd name="connsiteX6" fmla="*/ 3456384 w 3456384"/>
              <a:gd name="connsiteY6" fmla="*/ 450059 h 2700300"/>
              <a:gd name="connsiteX7" fmla="*/ 3456384 w 3456384"/>
              <a:gd name="connsiteY7" fmla="*/ 1575175 h 2700300"/>
              <a:gd name="connsiteX8" fmla="*/ 3456384 w 3456384"/>
              <a:gd name="connsiteY8" fmla="*/ 1575175 h 2700300"/>
              <a:gd name="connsiteX9" fmla="*/ 3456384 w 3456384"/>
              <a:gd name="connsiteY9" fmla="*/ 2250250 h 2700300"/>
              <a:gd name="connsiteX10" fmla="*/ 3456384 w 3456384"/>
              <a:gd name="connsiteY10" fmla="*/ 2250241 h 2700300"/>
              <a:gd name="connsiteX11" fmla="*/ 3006325 w 3456384"/>
              <a:gd name="connsiteY11" fmla="*/ 2700300 h 2700300"/>
              <a:gd name="connsiteX12" fmla="*/ 1440160 w 3456384"/>
              <a:gd name="connsiteY12" fmla="*/ 2700300 h 2700300"/>
              <a:gd name="connsiteX13" fmla="*/ 1038609 w 3456384"/>
              <a:gd name="connsiteY13" fmla="*/ 2702568 h 2700300"/>
              <a:gd name="connsiteX14" fmla="*/ 576064 w 3456384"/>
              <a:gd name="connsiteY14" fmla="*/ 2700300 h 2700300"/>
              <a:gd name="connsiteX15" fmla="*/ 450059 w 3456384"/>
              <a:gd name="connsiteY15" fmla="*/ 2700300 h 2700300"/>
              <a:gd name="connsiteX16" fmla="*/ 0 w 3456384"/>
              <a:gd name="connsiteY16" fmla="*/ 2250241 h 2700300"/>
              <a:gd name="connsiteX17" fmla="*/ 0 w 3456384"/>
              <a:gd name="connsiteY17" fmla="*/ 2250250 h 2700300"/>
              <a:gd name="connsiteX18" fmla="*/ 0 w 3456384"/>
              <a:gd name="connsiteY18" fmla="*/ 1575175 h 2700300"/>
              <a:gd name="connsiteX19" fmla="*/ 0 w 3456384"/>
              <a:gd name="connsiteY19" fmla="*/ 1575175 h 2700300"/>
              <a:gd name="connsiteX20" fmla="*/ 0 w 3456384"/>
              <a:gd name="connsiteY20" fmla="*/ 450059 h 2700300"/>
              <a:gd name="connsiteX0" fmla="*/ 0 w 4147981"/>
              <a:gd name="connsiteY0" fmla="*/ 1013925 h 3266434"/>
              <a:gd name="connsiteX1" fmla="*/ 450059 w 4147981"/>
              <a:gd name="connsiteY1" fmla="*/ 563866 h 3266434"/>
              <a:gd name="connsiteX2" fmla="*/ 576064 w 4147981"/>
              <a:gd name="connsiteY2" fmla="*/ 563866 h 3266434"/>
              <a:gd name="connsiteX3" fmla="*/ 576064 w 4147981"/>
              <a:gd name="connsiteY3" fmla="*/ 563866 h 3266434"/>
              <a:gd name="connsiteX4" fmla="*/ 1440160 w 4147981"/>
              <a:gd name="connsiteY4" fmla="*/ 563866 h 3266434"/>
              <a:gd name="connsiteX5" fmla="*/ 3006325 w 4147981"/>
              <a:gd name="connsiteY5" fmla="*/ 563866 h 3266434"/>
              <a:gd name="connsiteX6" fmla="*/ 4142968 w 4147981"/>
              <a:gd name="connsiteY6" fmla="*/ 6058 h 3266434"/>
              <a:gd name="connsiteX7" fmla="*/ 3456384 w 4147981"/>
              <a:gd name="connsiteY7" fmla="*/ 1013925 h 3266434"/>
              <a:gd name="connsiteX8" fmla="*/ 3456384 w 4147981"/>
              <a:gd name="connsiteY8" fmla="*/ 2139041 h 3266434"/>
              <a:gd name="connsiteX9" fmla="*/ 3456384 w 4147981"/>
              <a:gd name="connsiteY9" fmla="*/ 2139041 h 3266434"/>
              <a:gd name="connsiteX10" fmla="*/ 3456384 w 4147981"/>
              <a:gd name="connsiteY10" fmla="*/ 2814116 h 3266434"/>
              <a:gd name="connsiteX11" fmla="*/ 3456384 w 4147981"/>
              <a:gd name="connsiteY11" fmla="*/ 2814107 h 3266434"/>
              <a:gd name="connsiteX12" fmla="*/ 3006325 w 4147981"/>
              <a:gd name="connsiteY12" fmla="*/ 3264166 h 3266434"/>
              <a:gd name="connsiteX13" fmla="*/ 1440160 w 4147981"/>
              <a:gd name="connsiteY13" fmla="*/ 3264166 h 3266434"/>
              <a:gd name="connsiteX14" fmla="*/ 1038609 w 4147981"/>
              <a:gd name="connsiteY14" fmla="*/ 3266434 h 3266434"/>
              <a:gd name="connsiteX15" fmla="*/ 576064 w 4147981"/>
              <a:gd name="connsiteY15" fmla="*/ 3264166 h 3266434"/>
              <a:gd name="connsiteX16" fmla="*/ 450059 w 4147981"/>
              <a:gd name="connsiteY16" fmla="*/ 3264166 h 3266434"/>
              <a:gd name="connsiteX17" fmla="*/ 0 w 4147981"/>
              <a:gd name="connsiteY17" fmla="*/ 2814107 h 3266434"/>
              <a:gd name="connsiteX18" fmla="*/ 0 w 4147981"/>
              <a:gd name="connsiteY18" fmla="*/ 2814116 h 3266434"/>
              <a:gd name="connsiteX19" fmla="*/ 0 w 4147981"/>
              <a:gd name="connsiteY19" fmla="*/ 2139041 h 3266434"/>
              <a:gd name="connsiteX20" fmla="*/ 0 w 4147981"/>
              <a:gd name="connsiteY20" fmla="*/ 2139041 h 3266434"/>
              <a:gd name="connsiteX21" fmla="*/ 0 w 4147981"/>
              <a:gd name="connsiteY21" fmla="*/ 1013925 h 3266434"/>
              <a:gd name="connsiteX0" fmla="*/ 0 w 3778416"/>
              <a:gd name="connsiteY0" fmla="*/ 537472 h 2789981"/>
              <a:gd name="connsiteX1" fmla="*/ 450059 w 3778416"/>
              <a:gd name="connsiteY1" fmla="*/ 87413 h 2789981"/>
              <a:gd name="connsiteX2" fmla="*/ 576064 w 3778416"/>
              <a:gd name="connsiteY2" fmla="*/ 87413 h 2789981"/>
              <a:gd name="connsiteX3" fmla="*/ 576064 w 3778416"/>
              <a:gd name="connsiteY3" fmla="*/ 87413 h 2789981"/>
              <a:gd name="connsiteX4" fmla="*/ 1440160 w 3778416"/>
              <a:gd name="connsiteY4" fmla="*/ 87413 h 2789981"/>
              <a:gd name="connsiteX5" fmla="*/ 3006325 w 3778416"/>
              <a:gd name="connsiteY5" fmla="*/ 87413 h 2789981"/>
              <a:gd name="connsiteX6" fmla="*/ 3769397 w 3778416"/>
              <a:gd name="connsiteY6" fmla="*/ 20541 h 2789981"/>
              <a:gd name="connsiteX7" fmla="*/ 3456384 w 3778416"/>
              <a:gd name="connsiteY7" fmla="*/ 537472 h 2789981"/>
              <a:gd name="connsiteX8" fmla="*/ 3456384 w 3778416"/>
              <a:gd name="connsiteY8" fmla="*/ 1662588 h 2789981"/>
              <a:gd name="connsiteX9" fmla="*/ 3456384 w 3778416"/>
              <a:gd name="connsiteY9" fmla="*/ 1662588 h 2789981"/>
              <a:gd name="connsiteX10" fmla="*/ 3456384 w 3778416"/>
              <a:gd name="connsiteY10" fmla="*/ 2337663 h 2789981"/>
              <a:gd name="connsiteX11" fmla="*/ 3456384 w 3778416"/>
              <a:gd name="connsiteY11" fmla="*/ 2337654 h 2789981"/>
              <a:gd name="connsiteX12" fmla="*/ 3006325 w 3778416"/>
              <a:gd name="connsiteY12" fmla="*/ 2787713 h 2789981"/>
              <a:gd name="connsiteX13" fmla="*/ 1440160 w 3778416"/>
              <a:gd name="connsiteY13" fmla="*/ 2787713 h 2789981"/>
              <a:gd name="connsiteX14" fmla="*/ 1038609 w 3778416"/>
              <a:gd name="connsiteY14" fmla="*/ 2789981 h 2789981"/>
              <a:gd name="connsiteX15" fmla="*/ 576064 w 3778416"/>
              <a:gd name="connsiteY15" fmla="*/ 2787713 h 2789981"/>
              <a:gd name="connsiteX16" fmla="*/ 450059 w 3778416"/>
              <a:gd name="connsiteY16" fmla="*/ 2787713 h 2789981"/>
              <a:gd name="connsiteX17" fmla="*/ 0 w 3778416"/>
              <a:gd name="connsiteY17" fmla="*/ 2337654 h 2789981"/>
              <a:gd name="connsiteX18" fmla="*/ 0 w 3778416"/>
              <a:gd name="connsiteY18" fmla="*/ 2337663 h 2789981"/>
              <a:gd name="connsiteX19" fmla="*/ 0 w 3778416"/>
              <a:gd name="connsiteY19" fmla="*/ 1662588 h 2789981"/>
              <a:gd name="connsiteX20" fmla="*/ 0 w 3778416"/>
              <a:gd name="connsiteY20" fmla="*/ 1662588 h 2789981"/>
              <a:gd name="connsiteX21" fmla="*/ 0 w 3778416"/>
              <a:gd name="connsiteY21" fmla="*/ 537472 h 2789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778416" h="2789981">
                <a:moveTo>
                  <a:pt x="0" y="537472"/>
                </a:moveTo>
                <a:cubicBezTo>
                  <a:pt x="0" y="288911"/>
                  <a:pt x="201498" y="87413"/>
                  <a:pt x="450059" y="87413"/>
                </a:cubicBezTo>
                <a:lnTo>
                  <a:pt x="576064" y="87413"/>
                </a:lnTo>
                <a:lnTo>
                  <a:pt x="576064" y="87413"/>
                </a:lnTo>
                <a:lnTo>
                  <a:pt x="1440160" y="87413"/>
                </a:lnTo>
                <a:lnTo>
                  <a:pt x="3006325" y="87413"/>
                </a:lnTo>
                <a:cubicBezTo>
                  <a:pt x="3312013" y="101125"/>
                  <a:pt x="3694387" y="-54469"/>
                  <a:pt x="3769397" y="20541"/>
                </a:cubicBezTo>
                <a:cubicBezTo>
                  <a:pt x="3844407" y="95551"/>
                  <a:pt x="3426035" y="288655"/>
                  <a:pt x="3456384" y="537472"/>
                </a:cubicBezTo>
                <a:lnTo>
                  <a:pt x="3456384" y="1662588"/>
                </a:lnTo>
                <a:lnTo>
                  <a:pt x="3456384" y="1662588"/>
                </a:lnTo>
                <a:lnTo>
                  <a:pt x="3456384" y="2337663"/>
                </a:lnTo>
                <a:lnTo>
                  <a:pt x="3456384" y="2337654"/>
                </a:lnTo>
                <a:cubicBezTo>
                  <a:pt x="3456384" y="2586215"/>
                  <a:pt x="3254886" y="2787713"/>
                  <a:pt x="3006325" y="2787713"/>
                </a:cubicBezTo>
                <a:lnTo>
                  <a:pt x="1440160" y="2787713"/>
                </a:lnTo>
                <a:lnTo>
                  <a:pt x="1038609" y="2789981"/>
                </a:lnTo>
                <a:lnTo>
                  <a:pt x="576064" y="2787713"/>
                </a:lnTo>
                <a:lnTo>
                  <a:pt x="450059" y="2787713"/>
                </a:lnTo>
                <a:cubicBezTo>
                  <a:pt x="201498" y="2787713"/>
                  <a:pt x="0" y="2586215"/>
                  <a:pt x="0" y="2337654"/>
                </a:cubicBezTo>
                <a:lnTo>
                  <a:pt x="0" y="2337663"/>
                </a:lnTo>
                <a:lnTo>
                  <a:pt x="0" y="1662588"/>
                </a:lnTo>
                <a:lnTo>
                  <a:pt x="0" y="1662588"/>
                </a:lnTo>
                <a:lnTo>
                  <a:pt x="0" y="537472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В ГЛАГОЛАХ обязательно И в КРАТКИХ ПРИЛАГАТЕЛЬНЫХ</a:t>
            </a:r>
          </a:p>
          <a:p>
            <a:r>
              <a:rPr lang="ru-RU" sz="1600" dirty="0"/>
              <a:t>В женском роде мы всегда при произношении </a:t>
            </a:r>
          </a:p>
          <a:p>
            <a:r>
              <a:rPr lang="ru-RU" sz="1600" dirty="0"/>
              <a:t>Лишь на окончание ставим ударение. </a:t>
            </a:r>
          </a:p>
          <a:p>
            <a:r>
              <a:rPr lang="ru-RU" sz="1600" dirty="0"/>
              <a:t>В других формах в таком слове ударенье - на основе: </a:t>
            </a:r>
            <a:r>
              <a:rPr lang="ru-RU" sz="1600" dirty="0" err="1" smtClean="0"/>
              <a:t>Бр</a:t>
            </a:r>
            <a:r>
              <a:rPr lang="ru-RU" sz="1600" dirty="0" err="1" smtClean="0">
                <a:solidFill>
                  <a:srgbClr val="FF0000"/>
                </a:solidFill>
              </a:rPr>
              <a:t>А</a:t>
            </a:r>
            <a:r>
              <a:rPr lang="ru-RU" sz="1600" dirty="0" err="1" smtClean="0"/>
              <a:t>ли</a:t>
            </a:r>
            <a:r>
              <a:rPr lang="ru-RU" sz="1600" dirty="0" smtClean="0"/>
              <a:t>, </a:t>
            </a:r>
            <a:r>
              <a:rPr lang="ru-RU" sz="1600" dirty="0" err="1" smtClean="0"/>
              <a:t>бр</a:t>
            </a:r>
            <a:r>
              <a:rPr lang="ru-RU" sz="1600" dirty="0" err="1" smtClean="0">
                <a:solidFill>
                  <a:srgbClr val="FF0000"/>
                </a:solidFill>
              </a:rPr>
              <a:t>А</a:t>
            </a:r>
            <a:r>
              <a:rPr lang="ru-RU" sz="1600" dirty="0" err="1" smtClean="0"/>
              <a:t>ло</a:t>
            </a:r>
            <a:r>
              <a:rPr lang="ru-RU" sz="1600" dirty="0" smtClean="0"/>
              <a:t>, </a:t>
            </a:r>
          </a:p>
          <a:p>
            <a:r>
              <a:rPr lang="ru-RU" sz="1600" dirty="0" smtClean="0"/>
              <a:t>НО </a:t>
            </a:r>
            <a:r>
              <a:rPr lang="ru-RU" sz="1600" dirty="0" err="1" smtClean="0"/>
              <a:t>брал</a:t>
            </a:r>
            <a:r>
              <a:rPr lang="ru-RU" sz="1600" dirty="0" err="1" smtClean="0">
                <a:solidFill>
                  <a:srgbClr val="FF0000"/>
                </a:solidFill>
              </a:rPr>
              <a:t>А</a:t>
            </a:r>
            <a:r>
              <a:rPr lang="ru-RU" sz="1600" dirty="0" smtClean="0"/>
              <a:t>, </a:t>
            </a:r>
            <a:r>
              <a:rPr lang="ru-RU" sz="1600" dirty="0" err="1" smtClean="0"/>
              <a:t>вз</a:t>
            </a:r>
            <a:r>
              <a:rPr lang="ru-RU" sz="1600" dirty="0" err="1" smtClean="0">
                <a:solidFill>
                  <a:srgbClr val="FF0000"/>
                </a:solidFill>
              </a:rPr>
              <a:t>Я</a:t>
            </a:r>
            <a:r>
              <a:rPr lang="ru-RU" sz="1600" dirty="0" err="1" smtClean="0"/>
              <a:t>ли</a:t>
            </a:r>
            <a:r>
              <a:rPr lang="ru-RU" sz="1600" dirty="0" smtClean="0"/>
              <a:t>, </a:t>
            </a:r>
            <a:r>
              <a:rPr lang="ru-RU" sz="1600" dirty="0" err="1" smtClean="0"/>
              <a:t>вз</a:t>
            </a:r>
            <a:r>
              <a:rPr lang="ru-RU" sz="1600" dirty="0" err="1" smtClean="0">
                <a:solidFill>
                  <a:srgbClr val="FF0000"/>
                </a:solidFill>
              </a:rPr>
              <a:t>Я</a:t>
            </a:r>
            <a:r>
              <a:rPr lang="ru-RU" sz="1600" dirty="0" err="1" smtClean="0"/>
              <a:t>ло</a:t>
            </a:r>
            <a:r>
              <a:rPr lang="ru-RU" sz="1600" dirty="0" smtClean="0"/>
              <a:t>, </a:t>
            </a:r>
          </a:p>
          <a:p>
            <a:r>
              <a:rPr lang="ru-RU" sz="1600" dirty="0" smtClean="0"/>
              <a:t>НО </a:t>
            </a:r>
            <a:r>
              <a:rPr lang="ru-RU" sz="1600" dirty="0" err="1" smtClean="0"/>
              <a:t>взял</a:t>
            </a:r>
            <a:r>
              <a:rPr lang="ru-RU" sz="1600" dirty="0" err="1" smtClean="0">
                <a:solidFill>
                  <a:srgbClr val="FF0000"/>
                </a:solidFill>
              </a:rPr>
              <a:t>А</a:t>
            </a:r>
            <a:r>
              <a:rPr lang="ru-RU" sz="1600" dirty="0" smtClean="0"/>
              <a:t>, </a:t>
            </a:r>
            <a:r>
              <a:rPr lang="ru-RU" sz="1600" dirty="0" err="1"/>
              <a:t>Поднял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 и </a:t>
            </a:r>
            <a:r>
              <a:rPr lang="ru-RU" sz="1600" dirty="0" err="1"/>
              <a:t>начал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продал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сдал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 smtClean="0"/>
              <a:t>Ц</a:t>
            </a:r>
            <a:r>
              <a:rPr lang="ru-RU" sz="1600" dirty="0" err="1" smtClean="0">
                <a:solidFill>
                  <a:srgbClr val="FF0000"/>
                </a:solidFill>
              </a:rPr>
              <a:t>Е</a:t>
            </a:r>
            <a:r>
              <a:rPr lang="ru-RU" sz="1600" dirty="0" err="1" smtClean="0"/>
              <a:t>лы</a:t>
            </a:r>
            <a:r>
              <a:rPr lang="ru-RU" sz="1600" dirty="0"/>
              <a:t>, </a:t>
            </a:r>
            <a:r>
              <a:rPr lang="ru-RU" sz="1600" dirty="0" err="1"/>
              <a:t>ц</a:t>
            </a:r>
            <a:r>
              <a:rPr lang="ru-RU" sz="1600" dirty="0" err="1">
                <a:solidFill>
                  <a:srgbClr val="FF0000"/>
                </a:solidFill>
              </a:rPr>
              <a:t>Е</a:t>
            </a:r>
            <a:r>
              <a:rPr lang="ru-RU" sz="1600" dirty="0" err="1"/>
              <a:t>ло</a:t>
            </a:r>
            <a:r>
              <a:rPr lang="ru-RU" sz="1600" dirty="0" smtClean="0"/>
              <a:t>,</a:t>
            </a:r>
          </a:p>
          <a:p>
            <a:r>
              <a:rPr lang="ru-RU" sz="1600" dirty="0" smtClean="0"/>
              <a:t>НО </a:t>
            </a:r>
            <a:r>
              <a:rPr lang="ru-RU" sz="1600" dirty="0" err="1"/>
              <a:t>цел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ж</a:t>
            </a:r>
            <a:r>
              <a:rPr lang="ru-RU" sz="1600" dirty="0" err="1">
                <a:solidFill>
                  <a:srgbClr val="FF0000"/>
                </a:solidFill>
              </a:rPr>
              <a:t>Ё</a:t>
            </a:r>
            <a:r>
              <a:rPr lang="ru-RU" sz="1600" dirty="0" err="1"/>
              <a:t>стки</a:t>
            </a:r>
            <a:r>
              <a:rPr lang="ru-RU" sz="1600" dirty="0"/>
              <a:t>, </a:t>
            </a:r>
            <a:r>
              <a:rPr lang="ru-RU" sz="1600" dirty="0" err="1"/>
              <a:t>ж</a:t>
            </a:r>
            <a:r>
              <a:rPr lang="ru-RU" sz="1600" dirty="0" err="1">
                <a:solidFill>
                  <a:srgbClr val="FF0000"/>
                </a:solidFill>
              </a:rPr>
              <a:t>Ё</a:t>
            </a:r>
            <a:r>
              <a:rPr lang="ru-RU" sz="1600" dirty="0" err="1"/>
              <a:t>стко</a:t>
            </a:r>
            <a:r>
              <a:rPr lang="ru-RU" sz="1600" dirty="0"/>
              <a:t>, </a:t>
            </a:r>
            <a:endParaRPr lang="ru-RU" sz="1600" dirty="0" smtClean="0"/>
          </a:p>
          <a:p>
            <a:r>
              <a:rPr lang="ru-RU" sz="1600" dirty="0" smtClean="0"/>
              <a:t>НО </a:t>
            </a:r>
            <a:r>
              <a:rPr lang="ru-RU" sz="1600" dirty="0" err="1"/>
              <a:t>жестк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</a:p>
          <a:p>
            <a:r>
              <a:rPr lang="ru-RU" sz="1600" dirty="0"/>
              <a:t>И </a:t>
            </a:r>
            <a:r>
              <a:rPr lang="ru-RU" sz="1600" dirty="0" err="1"/>
              <a:t>бедн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важн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долг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дешев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верн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кратк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. </a:t>
            </a:r>
          </a:p>
        </p:txBody>
      </p:sp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Дальше!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27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9" grpId="2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bg1">
                    <a:lumMod val="40000"/>
                    <a:lumOff val="60000"/>
                  </a:schemeClr>
                </a:solidFill>
                <a:latin typeface="Monotype Corsiva" pitchFamily="66" charset="0"/>
              </a:rPr>
              <a:t>Материал, использованный  для составления тестов :</a:t>
            </a:r>
            <a:r>
              <a:rPr lang="ru-RU" sz="4400" dirty="0" smtClean="0">
                <a:latin typeface="Monotype Corsiva" pitchFamily="66" charset="0"/>
              </a:rPr>
              <a:t/>
            </a:r>
            <a:br>
              <a:rPr lang="ru-RU" sz="4400" dirty="0" smtClean="0">
                <a:latin typeface="Monotype Corsiva" pitchFamily="66" charset="0"/>
              </a:rPr>
            </a:br>
            <a:endParaRPr lang="ru-RU" dirty="0"/>
          </a:p>
        </p:txBody>
      </p:sp>
      <p:pic>
        <p:nvPicPr>
          <p:cNvPr id="8193" name="Рисунок 1" descr="Описание: http://www.lookbook.ru/images/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32175"/>
            <a:ext cx="9525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72000"/>
          </a:xfrm>
        </p:spPr>
        <p:txBody>
          <a:bodyPr/>
          <a:lstStyle/>
          <a:p>
            <a:r>
              <a:rPr lang="ru-RU" sz="1600" dirty="0" smtClean="0">
                <a:latin typeface="Monotype Corsiva" pitchFamily="66" charset="0"/>
              </a:rPr>
              <a:t>Иванова С.Ю. Экзаменационные ловушки. Готовимся к ЕГЭ по русскому языку.  «Офорт», Москва, 2006год</a:t>
            </a:r>
          </a:p>
          <a:p>
            <a:pPr marL="65087" indent="0">
              <a:buNone/>
            </a:pPr>
            <a:endParaRPr lang="ru-RU" sz="1600" dirty="0" smtClean="0">
              <a:latin typeface="Monotype Corsiva" pitchFamily="66" charset="0"/>
            </a:endParaRPr>
          </a:p>
          <a:p>
            <a:r>
              <a:rPr lang="ru-RU" sz="1600" dirty="0" smtClean="0">
                <a:latin typeface="Monotype Corsiva" pitchFamily="66" charset="0"/>
              </a:rPr>
              <a:t>	</a:t>
            </a:r>
            <a:r>
              <a:rPr lang="ru-RU" sz="1600" dirty="0" err="1" smtClean="0">
                <a:latin typeface="Monotype Corsiva" pitchFamily="66" charset="0"/>
              </a:rPr>
              <a:t>Дейкина</a:t>
            </a:r>
            <a:r>
              <a:rPr lang="ru-RU" sz="1600" dirty="0" smtClean="0">
                <a:latin typeface="Monotype Corsiva" pitchFamily="66" charset="0"/>
              </a:rPr>
              <a:t> А.Д., </a:t>
            </a:r>
            <a:r>
              <a:rPr lang="ru-RU" sz="1600" dirty="0" err="1" smtClean="0">
                <a:latin typeface="Monotype Corsiva" pitchFamily="66" charset="0"/>
              </a:rPr>
              <a:t>Пахнова</a:t>
            </a:r>
            <a:r>
              <a:rPr lang="ru-RU" sz="1600" dirty="0" smtClean="0">
                <a:latin typeface="Monotype Corsiva" pitchFamily="66" charset="0"/>
              </a:rPr>
              <a:t> Т.М. Дидактические материалы. Пособие для учащихся. 7 класс. – М.: АРКТИ, 2010.</a:t>
            </a:r>
          </a:p>
          <a:p>
            <a:endParaRPr lang="ru-RU" sz="1600" dirty="0" smtClean="0">
              <a:latin typeface="Monotype Corsiva" pitchFamily="66" charset="0"/>
            </a:endParaRPr>
          </a:p>
          <a:p>
            <a:r>
              <a:rPr lang="ru-RU" sz="1600" dirty="0" smtClean="0">
                <a:latin typeface="Monotype Corsiva" pitchFamily="66" charset="0"/>
              </a:rPr>
              <a:t>	Занимательные материалы по русскому языку. 7 класс. /Сост. </a:t>
            </a:r>
            <a:r>
              <a:rPr lang="ru-RU" sz="1600" dirty="0" err="1" smtClean="0">
                <a:latin typeface="Monotype Corsiva" pitchFamily="66" charset="0"/>
              </a:rPr>
              <a:t>Г.В.Цветкова</a:t>
            </a:r>
            <a:r>
              <a:rPr lang="ru-RU" sz="1600" dirty="0" smtClean="0">
                <a:latin typeface="Monotype Corsiva" pitchFamily="66" charset="0"/>
              </a:rPr>
              <a:t>. – Волгоград: ИТД «Корифей», 2009.</a:t>
            </a:r>
          </a:p>
          <a:p>
            <a:endParaRPr lang="ru-RU" sz="1600" dirty="0" smtClean="0">
              <a:latin typeface="Monotype Corsiva" pitchFamily="66" charset="0"/>
            </a:endParaRPr>
          </a:p>
          <a:p>
            <a:r>
              <a:rPr lang="ru-RU" sz="1600" dirty="0" smtClean="0">
                <a:latin typeface="Monotype Corsiva" pitchFamily="66" charset="0"/>
              </a:rPr>
              <a:t>	О. В. Загоровская, О. В. Григоренко Русский язык.  Готовимся к ЕГЭ.  Часть А. Издательство: Просвещение, 2009 г.</a:t>
            </a:r>
          </a:p>
          <a:p>
            <a:r>
              <a:rPr lang="ru-RU" sz="1600" dirty="0" smtClean="0">
                <a:latin typeface="Monotype Corsiva" pitchFamily="66" charset="0"/>
              </a:rPr>
              <a:t>Русский язык: полный справочник. </a:t>
            </a:r>
            <a:r>
              <a:rPr lang="ru-RU" sz="1600" dirty="0" err="1" smtClean="0">
                <a:latin typeface="Monotype Corsiva" pitchFamily="66" charset="0"/>
              </a:rPr>
              <a:t>М.М.Баранова</a:t>
            </a:r>
            <a:r>
              <a:rPr lang="ru-RU" sz="1600" dirty="0" smtClean="0">
                <a:latin typeface="Monotype Corsiva" pitchFamily="66" charset="0"/>
              </a:rPr>
              <a:t>. – М.:АСТ: </a:t>
            </a:r>
            <a:r>
              <a:rPr lang="ru-RU" sz="1600" dirty="0" err="1" smtClean="0">
                <a:latin typeface="Monotype Corsiva" pitchFamily="66" charset="0"/>
              </a:rPr>
              <a:t>Астрель</a:t>
            </a:r>
            <a:r>
              <a:rPr lang="ru-RU" sz="1600" dirty="0" smtClean="0">
                <a:latin typeface="Monotype Corsiva" pitchFamily="66" charset="0"/>
              </a:rPr>
              <a:t>, 2010. </a:t>
            </a:r>
          </a:p>
          <a:p>
            <a:endParaRPr lang="ru-RU" sz="1600" dirty="0" smtClean="0">
              <a:latin typeface="Monotype Corsiva" pitchFamily="66" charset="0"/>
            </a:endParaRPr>
          </a:p>
          <a:p>
            <a:r>
              <a:rPr lang="ru-RU" sz="1600" dirty="0" smtClean="0">
                <a:latin typeface="Monotype Corsiva" pitchFamily="66" charset="0"/>
              </a:rPr>
              <a:t>Русский язык. Подготовка к ЕГЭ-2012. Сенина Н.А.   Ростов н/Д: Легион, 2009. </a:t>
            </a:r>
          </a:p>
          <a:p>
            <a:endParaRPr lang="ru-RU" sz="1600" dirty="0" smtClean="0">
              <a:latin typeface="Monotype Corsiva" pitchFamily="66" charset="0"/>
            </a:endParaRPr>
          </a:p>
          <a:p>
            <a:r>
              <a:rPr lang="ru-RU" sz="1600" dirty="0" err="1" smtClean="0">
                <a:latin typeface="Monotype Corsiva" pitchFamily="66" charset="0"/>
              </a:rPr>
              <a:t>ИНТЕРНЕТ-ресурсы</a:t>
            </a:r>
            <a:endParaRPr lang="ru-RU" sz="1600" dirty="0" smtClean="0">
              <a:latin typeface="Monotype Corsiva" pitchFamily="66" charset="0"/>
            </a:endParaRPr>
          </a:p>
          <a:p>
            <a:r>
              <a:rPr lang="ru-RU" sz="1600" dirty="0" smtClean="0">
                <a:latin typeface="Monotype Corsiva" pitchFamily="66" charset="0"/>
              </a:rPr>
              <a:t>Сайт </a:t>
            </a:r>
            <a:r>
              <a:rPr lang="ru-RU" sz="1600" dirty="0" err="1" smtClean="0">
                <a:latin typeface="Monotype Corsiva" pitchFamily="66" charset="0"/>
              </a:rPr>
              <a:t>Грамота.ру</a:t>
            </a:r>
            <a:r>
              <a:rPr lang="ru-RU" sz="1600" dirty="0" smtClean="0">
                <a:latin typeface="Monotype Corsiva" pitchFamily="66" charset="0"/>
              </a:rPr>
              <a:t>" - справочно-информационный портал</a:t>
            </a:r>
          </a:p>
          <a:p>
            <a:pPr marL="65087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63163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Орфоэпические нормы. Расставьте ударение: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672188"/>
          </a:xfrm>
        </p:spPr>
        <p:txBody>
          <a:bodyPr/>
          <a:lstStyle/>
          <a:p>
            <a:pPr lvl="0"/>
            <a:r>
              <a:rPr lang="ru-RU" dirty="0"/>
              <a:t>В каком слове ударение падает </a:t>
            </a:r>
            <a:r>
              <a:rPr lang="ru-RU" dirty="0" smtClean="0"/>
              <a:t>не на  последний слог?</a:t>
            </a:r>
            <a:endParaRPr lang="ru-RU" dirty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700808"/>
            <a:ext cx="172819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продала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2501280"/>
            <a:ext cx="172819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присылала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3284984"/>
            <a:ext cx="172819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сгнила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4077072"/>
            <a:ext cx="172819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сдала</a:t>
            </a:r>
          </a:p>
        </p:txBody>
      </p:sp>
      <p:sp>
        <p:nvSpPr>
          <p:cNvPr id="8" name="Улыбающееся лицо 7"/>
          <p:cNvSpPr/>
          <p:nvPr/>
        </p:nvSpPr>
        <p:spPr>
          <a:xfrm>
            <a:off x="6804248" y="1700808"/>
            <a:ext cx="1224136" cy="1124508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6804248" y="3046766"/>
            <a:ext cx="1224136" cy="1124508"/>
          </a:xfrm>
          <a:prstGeom prst="smileyFace">
            <a:avLst>
              <a:gd name="adj" fmla="val -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нта лицом вниз 9"/>
          <p:cNvSpPr/>
          <p:nvPr/>
        </p:nvSpPr>
        <p:spPr>
          <a:xfrm>
            <a:off x="6156176" y="764704"/>
            <a:ext cx="2664296" cy="576064"/>
          </a:xfrm>
          <a:prstGeom prst="ribb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подсказка</a:t>
            </a:r>
            <a:endParaRPr lang="ru-RU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2195736" y="1273410"/>
            <a:ext cx="4968552" cy="4243822"/>
          </a:xfrm>
          <a:custGeom>
            <a:avLst/>
            <a:gdLst>
              <a:gd name="connsiteX0" fmla="*/ 0 w 3456384"/>
              <a:gd name="connsiteY0" fmla="*/ 450059 h 2700300"/>
              <a:gd name="connsiteX1" fmla="*/ 450059 w 3456384"/>
              <a:gd name="connsiteY1" fmla="*/ 0 h 2700300"/>
              <a:gd name="connsiteX2" fmla="*/ 576064 w 3456384"/>
              <a:gd name="connsiteY2" fmla="*/ 0 h 2700300"/>
              <a:gd name="connsiteX3" fmla="*/ 576064 w 3456384"/>
              <a:gd name="connsiteY3" fmla="*/ 0 h 2700300"/>
              <a:gd name="connsiteX4" fmla="*/ 1440160 w 3456384"/>
              <a:gd name="connsiteY4" fmla="*/ 0 h 2700300"/>
              <a:gd name="connsiteX5" fmla="*/ 3006325 w 3456384"/>
              <a:gd name="connsiteY5" fmla="*/ 0 h 2700300"/>
              <a:gd name="connsiteX6" fmla="*/ 3456384 w 3456384"/>
              <a:gd name="connsiteY6" fmla="*/ 450059 h 2700300"/>
              <a:gd name="connsiteX7" fmla="*/ 3456384 w 3456384"/>
              <a:gd name="connsiteY7" fmla="*/ 1575175 h 2700300"/>
              <a:gd name="connsiteX8" fmla="*/ 3456384 w 3456384"/>
              <a:gd name="connsiteY8" fmla="*/ 1575175 h 2700300"/>
              <a:gd name="connsiteX9" fmla="*/ 3456384 w 3456384"/>
              <a:gd name="connsiteY9" fmla="*/ 2250250 h 2700300"/>
              <a:gd name="connsiteX10" fmla="*/ 3456384 w 3456384"/>
              <a:gd name="connsiteY10" fmla="*/ 2250241 h 2700300"/>
              <a:gd name="connsiteX11" fmla="*/ 3006325 w 3456384"/>
              <a:gd name="connsiteY11" fmla="*/ 2700300 h 2700300"/>
              <a:gd name="connsiteX12" fmla="*/ 1440160 w 3456384"/>
              <a:gd name="connsiteY12" fmla="*/ 2700300 h 2700300"/>
              <a:gd name="connsiteX13" fmla="*/ 1038609 w 3456384"/>
              <a:gd name="connsiteY13" fmla="*/ 2702568 h 2700300"/>
              <a:gd name="connsiteX14" fmla="*/ 576064 w 3456384"/>
              <a:gd name="connsiteY14" fmla="*/ 2700300 h 2700300"/>
              <a:gd name="connsiteX15" fmla="*/ 450059 w 3456384"/>
              <a:gd name="connsiteY15" fmla="*/ 2700300 h 2700300"/>
              <a:gd name="connsiteX16" fmla="*/ 0 w 3456384"/>
              <a:gd name="connsiteY16" fmla="*/ 2250241 h 2700300"/>
              <a:gd name="connsiteX17" fmla="*/ 0 w 3456384"/>
              <a:gd name="connsiteY17" fmla="*/ 2250250 h 2700300"/>
              <a:gd name="connsiteX18" fmla="*/ 0 w 3456384"/>
              <a:gd name="connsiteY18" fmla="*/ 1575175 h 2700300"/>
              <a:gd name="connsiteX19" fmla="*/ 0 w 3456384"/>
              <a:gd name="connsiteY19" fmla="*/ 1575175 h 2700300"/>
              <a:gd name="connsiteX20" fmla="*/ 0 w 3456384"/>
              <a:gd name="connsiteY20" fmla="*/ 450059 h 2700300"/>
              <a:gd name="connsiteX0" fmla="*/ 0 w 4147981"/>
              <a:gd name="connsiteY0" fmla="*/ 1013925 h 3266434"/>
              <a:gd name="connsiteX1" fmla="*/ 450059 w 4147981"/>
              <a:gd name="connsiteY1" fmla="*/ 563866 h 3266434"/>
              <a:gd name="connsiteX2" fmla="*/ 576064 w 4147981"/>
              <a:gd name="connsiteY2" fmla="*/ 563866 h 3266434"/>
              <a:gd name="connsiteX3" fmla="*/ 576064 w 4147981"/>
              <a:gd name="connsiteY3" fmla="*/ 563866 h 3266434"/>
              <a:gd name="connsiteX4" fmla="*/ 1440160 w 4147981"/>
              <a:gd name="connsiteY4" fmla="*/ 563866 h 3266434"/>
              <a:gd name="connsiteX5" fmla="*/ 3006325 w 4147981"/>
              <a:gd name="connsiteY5" fmla="*/ 563866 h 3266434"/>
              <a:gd name="connsiteX6" fmla="*/ 4142968 w 4147981"/>
              <a:gd name="connsiteY6" fmla="*/ 6058 h 3266434"/>
              <a:gd name="connsiteX7" fmla="*/ 3456384 w 4147981"/>
              <a:gd name="connsiteY7" fmla="*/ 1013925 h 3266434"/>
              <a:gd name="connsiteX8" fmla="*/ 3456384 w 4147981"/>
              <a:gd name="connsiteY8" fmla="*/ 2139041 h 3266434"/>
              <a:gd name="connsiteX9" fmla="*/ 3456384 w 4147981"/>
              <a:gd name="connsiteY9" fmla="*/ 2139041 h 3266434"/>
              <a:gd name="connsiteX10" fmla="*/ 3456384 w 4147981"/>
              <a:gd name="connsiteY10" fmla="*/ 2814116 h 3266434"/>
              <a:gd name="connsiteX11" fmla="*/ 3456384 w 4147981"/>
              <a:gd name="connsiteY11" fmla="*/ 2814107 h 3266434"/>
              <a:gd name="connsiteX12" fmla="*/ 3006325 w 4147981"/>
              <a:gd name="connsiteY12" fmla="*/ 3264166 h 3266434"/>
              <a:gd name="connsiteX13" fmla="*/ 1440160 w 4147981"/>
              <a:gd name="connsiteY13" fmla="*/ 3264166 h 3266434"/>
              <a:gd name="connsiteX14" fmla="*/ 1038609 w 4147981"/>
              <a:gd name="connsiteY14" fmla="*/ 3266434 h 3266434"/>
              <a:gd name="connsiteX15" fmla="*/ 576064 w 4147981"/>
              <a:gd name="connsiteY15" fmla="*/ 3264166 h 3266434"/>
              <a:gd name="connsiteX16" fmla="*/ 450059 w 4147981"/>
              <a:gd name="connsiteY16" fmla="*/ 3264166 h 3266434"/>
              <a:gd name="connsiteX17" fmla="*/ 0 w 4147981"/>
              <a:gd name="connsiteY17" fmla="*/ 2814107 h 3266434"/>
              <a:gd name="connsiteX18" fmla="*/ 0 w 4147981"/>
              <a:gd name="connsiteY18" fmla="*/ 2814116 h 3266434"/>
              <a:gd name="connsiteX19" fmla="*/ 0 w 4147981"/>
              <a:gd name="connsiteY19" fmla="*/ 2139041 h 3266434"/>
              <a:gd name="connsiteX20" fmla="*/ 0 w 4147981"/>
              <a:gd name="connsiteY20" fmla="*/ 2139041 h 3266434"/>
              <a:gd name="connsiteX21" fmla="*/ 0 w 4147981"/>
              <a:gd name="connsiteY21" fmla="*/ 1013925 h 3266434"/>
              <a:gd name="connsiteX0" fmla="*/ 0 w 3778416"/>
              <a:gd name="connsiteY0" fmla="*/ 537472 h 2789981"/>
              <a:gd name="connsiteX1" fmla="*/ 450059 w 3778416"/>
              <a:gd name="connsiteY1" fmla="*/ 87413 h 2789981"/>
              <a:gd name="connsiteX2" fmla="*/ 576064 w 3778416"/>
              <a:gd name="connsiteY2" fmla="*/ 87413 h 2789981"/>
              <a:gd name="connsiteX3" fmla="*/ 576064 w 3778416"/>
              <a:gd name="connsiteY3" fmla="*/ 87413 h 2789981"/>
              <a:gd name="connsiteX4" fmla="*/ 1440160 w 3778416"/>
              <a:gd name="connsiteY4" fmla="*/ 87413 h 2789981"/>
              <a:gd name="connsiteX5" fmla="*/ 3006325 w 3778416"/>
              <a:gd name="connsiteY5" fmla="*/ 87413 h 2789981"/>
              <a:gd name="connsiteX6" fmla="*/ 3769397 w 3778416"/>
              <a:gd name="connsiteY6" fmla="*/ 20541 h 2789981"/>
              <a:gd name="connsiteX7" fmla="*/ 3456384 w 3778416"/>
              <a:gd name="connsiteY7" fmla="*/ 537472 h 2789981"/>
              <a:gd name="connsiteX8" fmla="*/ 3456384 w 3778416"/>
              <a:gd name="connsiteY8" fmla="*/ 1662588 h 2789981"/>
              <a:gd name="connsiteX9" fmla="*/ 3456384 w 3778416"/>
              <a:gd name="connsiteY9" fmla="*/ 1662588 h 2789981"/>
              <a:gd name="connsiteX10" fmla="*/ 3456384 w 3778416"/>
              <a:gd name="connsiteY10" fmla="*/ 2337663 h 2789981"/>
              <a:gd name="connsiteX11" fmla="*/ 3456384 w 3778416"/>
              <a:gd name="connsiteY11" fmla="*/ 2337654 h 2789981"/>
              <a:gd name="connsiteX12" fmla="*/ 3006325 w 3778416"/>
              <a:gd name="connsiteY12" fmla="*/ 2787713 h 2789981"/>
              <a:gd name="connsiteX13" fmla="*/ 1440160 w 3778416"/>
              <a:gd name="connsiteY13" fmla="*/ 2787713 h 2789981"/>
              <a:gd name="connsiteX14" fmla="*/ 1038609 w 3778416"/>
              <a:gd name="connsiteY14" fmla="*/ 2789981 h 2789981"/>
              <a:gd name="connsiteX15" fmla="*/ 576064 w 3778416"/>
              <a:gd name="connsiteY15" fmla="*/ 2787713 h 2789981"/>
              <a:gd name="connsiteX16" fmla="*/ 450059 w 3778416"/>
              <a:gd name="connsiteY16" fmla="*/ 2787713 h 2789981"/>
              <a:gd name="connsiteX17" fmla="*/ 0 w 3778416"/>
              <a:gd name="connsiteY17" fmla="*/ 2337654 h 2789981"/>
              <a:gd name="connsiteX18" fmla="*/ 0 w 3778416"/>
              <a:gd name="connsiteY18" fmla="*/ 2337663 h 2789981"/>
              <a:gd name="connsiteX19" fmla="*/ 0 w 3778416"/>
              <a:gd name="connsiteY19" fmla="*/ 1662588 h 2789981"/>
              <a:gd name="connsiteX20" fmla="*/ 0 w 3778416"/>
              <a:gd name="connsiteY20" fmla="*/ 1662588 h 2789981"/>
              <a:gd name="connsiteX21" fmla="*/ 0 w 3778416"/>
              <a:gd name="connsiteY21" fmla="*/ 537472 h 2789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778416" h="2789981">
                <a:moveTo>
                  <a:pt x="0" y="537472"/>
                </a:moveTo>
                <a:cubicBezTo>
                  <a:pt x="0" y="288911"/>
                  <a:pt x="201498" y="87413"/>
                  <a:pt x="450059" y="87413"/>
                </a:cubicBezTo>
                <a:lnTo>
                  <a:pt x="576064" y="87413"/>
                </a:lnTo>
                <a:lnTo>
                  <a:pt x="576064" y="87413"/>
                </a:lnTo>
                <a:lnTo>
                  <a:pt x="1440160" y="87413"/>
                </a:lnTo>
                <a:lnTo>
                  <a:pt x="3006325" y="87413"/>
                </a:lnTo>
                <a:cubicBezTo>
                  <a:pt x="3312013" y="101125"/>
                  <a:pt x="3694387" y="-54469"/>
                  <a:pt x="3769397" y="20541"/>
                </a:cubicBezTo>
                <a:cubicBezTo>
                  <a:pt x="3844407" y="95551"/>
                  <a:pt x="3426035" y="288655"/>
                  <a:pt x="3456384" y="537472"/>
                </a:cubicBezTo>
                <a:lnTo>
                  <a:pt x="3456384" y="1662588"/>
                </a:lnTo>
                <a:lnTo>
                  <a:pt x="3456384" y="1662588"/>
                </a:lnTo>
                <a:lnTo>
                  <a:pt x="3456384" y="2337663"/>
                </a:lnTo>
                <a:lnTo>
                  <a:pt x="3456384" y="2337654"/>
                </a:lnTo>
                <a:cubicBezTo>
                  <a:pt x="3456384" y="2586215"/>
                  <a:pt x="3254886" y="2787713"/>
                  <a:pt x="3006325" y="2787713"/>
                </a:cubicBezTo>
                <a:lnTo>
                  <a:pt x="1440160" y="2787713"/>
                </a:lnTo>
                <a:lnTo>
                  <a:pt x="1038609" y="2789981"/>
                </a:lnTo>
                <a:lnTo>
                  <a:pt x="576064" y="2787713"/>
                </a:lnTo>
                <a:lnTo>
                  <a:pt x="450059" y="2787713"/>
                </a:lnTo>
                <a:cubicBezTo>
                  <a:pt x="201498" y="2787713"/>
                  <a:pt x="0" y="2586215"/>
                  <a:pt x="0" y="2337654"/>
                </a:cubicBezTo>
                <a:lnTo>
                  <a:pt x="0" y="2337663"/>
                </a:lnTo>
                <a:lnTo>
                  <a:pt x="0" y="1662588"/>
                </a:lnTo>
                <a:lnTo>
                  <a:pt x="0" y="1662588"/>
                </a:lnTo>
                <a:lnTo>
                  <a:pt x="0" y="537472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В ГЛАГОЛАХ обязательно И в КРАТКИХ ПРИЛАГАТЕЛЬНЫХ</a:t>
            </a:r>
          </a:p>
          <a:p>
            <a:r>
              <a:rPr lang="ru-RU" sz="1600" dirty="0"/>
              <a:t>В женском роде мы всегда при произношении </a:t>
            </a:r>
          </a:p>
          <a:p>
            <a:r>
              <a:rPr lang="ru-RU" sz="1600" dirty="0"/>
              <a:t>Лишь на окончание ставим ударение. </a:t>
            </a:r>
          </a:p>
          <a:p>
            <a:r>
              <a:rPr lang="ru-RU" sz="1600" dirty="0"/>
              <a:t>В других формах в таком слове ударенье - на основе: </a:t>
            </a:r>
          </a:p>
          <a:p>
            <a:r>
              <a:rPr lang="ru-RU" sz="1600" dirty="0" err="1"/>
              <a:t>Бр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 err="1"/>
              <a:t>ли</a:t>
            </a:r>
            <a:r>
              <a:rPr lang="ru-RU" sz="1600" dirty="0"/>
              <a:t>, </a:t>
            </a:r>
            <a:r>
              <a:rPr lang="ru-RU" sz="1600" dirty="0" err="1"/>
              <a:t>бр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 err="1"/>
              <a:t>ло</a:t>
            </a:r>
            <a:r>
              <a:rPr lang="ru-RU" sz="1600" dirty="0"/>
              <a:t>, НО </a:t>
            </a:r>
            <a:r>
              <a:rPr lang="ru-RU" sz="1600" dirty="0" err="1"/>
              <a:t>брал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вз</a:t>
            </a:r>
            <a:r>
              <a:rPr lang="ru-RU" sz="1600" dirty="0" err="1">
                <a:solidFill>
                  <a:srgbClr val="FF0000"/>
                </a:solidFill>
              </a:rPr>
              <a:t>Я</a:t>
            </a:r>
            <a:r>
              <a:rPr lang="ru-RU" sz="1600" dirty="0" err="1"/>
              <a:t>ли</a:t>
            </a:r>
            <a:r>
              <a:rPr lang="ru-RU" sz="1600" dirty="0"/>
              <a:t>, </a:t>
            </a:r>
            <a:r>
              <a:rPr lang="ru-RU" sz="1600" dirty="0" err="1"/>
              <a:t>вз</a:t>
            </a:r>
            <a:r>
              <a:rPr lang="ru-RU" sz="1600" dirty="0" err="1">
                <a:solidFill>
                  <a:srgbClr val="FF0000"/>
                </a:solidFill>
              </a:rPr>
              <a:t>Я</a:t>
            </a:r>
            <a:r>
              <a:rPr lang="ru-RU" sz="1600" dirty="0" err="1"/>
              <a:t>ло</a:t>
            </a:r>
            <a:r>
              <a:rPr lang="ru-RU" sz="1600" dirty="0"/>
              <a:t>, НО </a:t>
            </a:r>
            <a:r>
              <a:rPr lang="ru-RU" sz="1600" dirty="0" err="1"/>
              <a:t>взял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</a:t>
            </a:r>
          </a:p>
          <a:p>
            <a:r>
              <a:rPr lang="ru-RU" sz="1600" dirty="0"/>
              <a:t> </a:t>
            </a:r>
            <a:r>
              <a:rPr lang="ru-RU" sz="1600" dirty="0" err="1"/>
              <a:t>Поднял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 и </a:t>
            </a:r>
            <a:r>
              <a:rPr lang="ru-RU" sz="1600" dirty="0" err="1"/>
              <a:t>начал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продал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сдал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сгнил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.</a:t>
            </a:r>
          </a:p>
          <a:p>
            <a:r>
              <a:rPr lang="ru-RU" sz="1600" dirty="0"/>
              <a:t> </a:t>
            </a:r>
            <a:r>
              <a:rPr lang="ru-RU" sz="1600" dirty="0" err="1"/>
              <a:t>Ц</a:t>
            </a:r>
            <a:r>
              <a:rPr lang="ru-RU" sz="1600" dirty="0" err="1">
                <a:solidFill>
                  <a:srgbClr val="FF0000"/>
                </a:solidFill>
              </a:rPr>
              <a:t>Е</a:t>
            </a:r>
            <a:r>
              <a:rPr lang="ru-RU" sz="1600" dirty="0" err="1"/>
              <a:t>лы</a:t>
            </a:r>
            <a:r>
              <a:rPr lang="ru-RU" sz="1600" dirty="0"/>
              <a:t>, </a:t>
            </a:r>
            <a:r>
              <a:rPr lang="ru-RU" sz="1600" dirty="0" err="1"/>
              <a:t>ц</a:t>
            </a:r>
            <a:r>
              <a:rPr lang="ru-RU" sz="1600" dirty="0" err="1">
                <a:solidFill>
                  <a:srgbClr val="FF0000"/>
                </a:solidFill>
              </a:rPr>
              <a:t>Е</a:t>
            </a:r>
            <a:r>
              <a:rPr lang="ru-RU" sz="1600" dirty="0" err="1"/>
              <a:t>ло</a:t>
            </a:r>
            <a:r>
              <a:rPr lang="ru-RU" sz="1600" dirty="0"/>
              <a:t>, НО </a:t>
            </a:r>
            <a:r>
              <a:rPr lang="ru-RU" sz="1600" dirty="0" err="1"/>
              <a:t>ц</a:t>
            </a:r>
            <a:r>
              <a:rPr lang="ru-RU" sz="1600" dirty="0" err="1">
                <a:solidFill>
                  <a:srgbClr val="FF0000"/>
                </a:solidFill>
              </a:rPr>
              <a:t>е</a:t>
            </a:r>
            <a:r>
              <a:rPr lang="ru-RU" sz="1600" dirty="0" err="1"/>
              <a:t>лА</a:t>
            </a:r>
            <a:r>
              <a:rPr lang="ru-RU" sz="1600" dirty="0"/>
              <a:t>, </a:t>
            </a:r>
            <a:r>
              <a:rPr lang="ru-RU" sz="1600" dirty="0" err="1"/>
              <a:t>ж</a:t>
            </a:r>
            <a:r>
              <a:rPr lang="ru-RU" sz="1600" dirty="0" err="1">
                <a:solidFill>
                  <a:srgbClr val="FF0000"/>
                </a:solidFill>
              </a:rPr>
              <a:t>Ё</a:t>
            </a:r>
            <a:r>
              <a:rPr lang="ru-RU" sz="1600" dirty="0" err="1"/>
              <a:t>стки</a:t>
            </a:r>
            <a:r>
              <a:rPr lang="ru-RU" sz="1600" dirty="0"/>
              <a:t>, </a:t>
            </a:r>
            <a:r>
              <a:rPr lang="ru-RU" sz="1600" dirty="0" err="1"/>
              <a:t>ж</a:t>
            </a:r>
            <a:r>
              <a:rPr lang="ru-RU" sz="1600" dirty="0" err="1">
                <a:solidFill>
                  <a:srgbClr val="FF0000"/>
                </a:solidFill>
              </a:rPr>
              <a:t>Ё</a:t>
            </a:r>
            <a:r>
              <a:rPr lang="ru-RU" sz="1600" dirty="0" err="1"/>
              <a:t>стко</a:t>
            </a:r>
            <a:r>
              <a:rPr lang="ru-RU" sz="1600" dirty="0"/>
              <a:t>, НО </a:t>
            </a:r>
            <a:r>
              <a:rPr lang="ru-RU" sz="1600" dirty="0" err="1"/>
              <a:t>жестк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</a:p>
          <a:p>
            <a:r>
              <a:rPr lang="ru-RU" sz="1600" dirty="0"/>
              <a:t>И </a:t>
            </a:r>
            <a:r>
              <a:rPr lang="ru-RU" sz="1600" dirty="0" err="1"/>
              <a:t>бедн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важн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долг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дешев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верн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, </a:t>
            </a:r>
            <a:r>
              <a:rPr lang="ru-RU" sz="1600" dirty="0" err="1"/>
              <a:t>кратк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/>
              <a:t>. </a:t>
            </a:r>
          </a:p>
          <a:p>
            <a:r>
              <a:rPr lang="ru-RU" sz="1600" dirty="0"/>
              <a:t>Но есть, без сомнения, слова - ИСКЛЮЧЕНИЯ:</a:t>
            </a:r>
          </a:p>
          <a:p>
            <a:r>
              <a:rPr lang="ru-RU" sz="1600" i="1" dirty="0"/>
              <a:t>Дома я осталась, в комнату </a:t>
            </a:r>
            <a:r>
              <a:rPr lang="ru-RU" sz="1600" dirty="0" err="1"/>
              <a:t>прокр</a:t>
            </a:r>
            <a:r>
              <a:rPr lang="ru-RU" sz="1600" dirty="0" err="1">
                <a:solidFill>
                  <a:srgbClr val="FF0000"/>
                </a:solidFill>
              </a:rPr>
              <a:t>А</a:t>
            </a:r>
            <a:r>
              <a:rPr lang="ru-RU" sz="1600" dirty="0" err="1"/>
              <a:t>лась</a:t>
            </a:r>
            <a:r>
              <a:rPr lang="ru-RU" sz="1600" dirty="0"/>
              <a:t>: </a:t>
            </a:r>
          </a:p>
          <a:p>
            <a:r>
              <a:rPr lang="ru-RU" sz="1600" i="1" dirty="0"/>
              <a:t>Там в коробках ярких лежали подарки.</a:t>
            </a:r>
            <a:r>
              <a:rPr lang="ru-RU" sz="1600" dirty="0"/>
              <a:t> Подарков немало бабушка </a:t>
            </a:r>
            <a:r>
              <a:rPr lang="ru-RU" sz="1600" b="1" dirty="0" err="1"/>
              <a:t>присл</a:t>
            </a:r>
            <a:r>
              <a:rPr lang="ru-RU" sz="1600" b="1" dirty="0" err="1">
                <a:solidFill>
                  <a:srgbClr val="FF0000"/>
                </a:solidFill>
              </a:rPr>
              <a:t>А</a:t>
            </a:r>
            <a:r>
              <a:rPr lang="ru-RU" sz="1600" b="1" dirty="0" err="1"/>
              <a:t>ла</a:t>
            </a:r>
            <a:r>
              <a:rPr lang="ru-RU" sz="1600" b="1" dirty="0"/>
              <a:t>!</a:t>
            </a:r>
            <a:endParaRPr lang="ru-RU" sz="1600" dirty="0"/>
          </a:p>
        </p:txBody>
      </p:sp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Дальше!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0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9" grpId="2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Укажите верное утверждение.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700808"/>
            <a:ext cx="424847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Причастие обладает признаками глагола и </a:t>
            </a:r>
            <a:r>
              <a:rPr lang="ru-RU" dirty="0" smtClean="0"/>
              <a:t>прилагательного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2501280"/>
            <a:ext cx="424847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Причастие обозначает действие предмета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3284984"/>
            <a:ext cx="424847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Причастие — это особая форма глагола</a:t>
            </a:r>
          </a:p>
        </p:txBody>
      </p:sp>
      <p:sp>
        <p:nvSpPr>
          <p:cNvPr id="8" name="Улыбающееся лицо 7"/>
          <p:cNvSpPr/>
          <p:nvPr/>
        </p:nvSpPr>
        <p:spPr>
          <a:xfrm>
            <a:off x="6804248" y="1700808"/>
            <a:ext cx="1224136" cy="1124508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6804248" y="3046766"/>
            <a:ext cx="1224136" cy="1124508"/>
          </a:xfrm>
          <a:prstGeom prst="smileyFace">
            <a:avLst>
              <a:gd name="adj" fmla="val -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нта лицом вниз 9"/>
          <p:cNvSpPr/>
          <p:nvPr/>
        </p:nvSpPr>
        <p:spPr>
          <a:xfrm>
            <a:off x="6156176" y="764704"/>
            <a:ext cx="2664296" cy="576064"/>
          </a:xfrm>
          <a:prstGeom prst="ribb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подсказка</a:t>
            </a:r>
            <a:endParaRPr lang="ru-RU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1763688" y="1285764"/>
            <a:ext cx="5154484" cy="5294584"/>
          </a:xfrm>
          <a:custGeom>
            <a:avLst/>
            <a:gdLst>
              <a:gd name="connsiteX0" fmla="*/ 0 w 3456384"/>
              <a:gd name="connsiteY0" fmla="*/ 450059 h 2700300"/>
              <a:gd name="connsiteX1" fmla="*/ 450059 w 3456384"/>
              <a:gd name="connsiteY1" fmla="*/ 0 h 2700300"/>
              <a:gd name="connsiteX2" fmla="*/ 576064 w 3456384"/>
              <a:gd name="connsiteY2" fmla="*/ 0 h 2700300"/>
              <a:gd name="connsiteX3" fmla="*/ 576064 w 3456384"/>
              <a:gd name="connsiteY3" fmla="*/ 0 h 2700300"/>
              <a:gd name="connsiteX4" fmla="*/ 1440160 w 3456384"/>
              <a:gd name="connsiteY4" fmla="*/ 0 h 2700300"/>
              <a:gd name="connsiteX5" fmla="*/ 3006325 w 3456384"/>
              <a:gd name="connsiteY5" fmla="*/ 0 h 2700300"/>
              <a:gd name="connsiteX6" fmla="*/ 3456384 w 3456384"/>
              <a:gd name="connsiteY6" fmla="*/ 450059 h 2700300"/>
              <a:gd name="connsiteX7" fmla="*/ 3456384 w 3456384"/>
              <a:gd name="connsiteY7" fmla="*/ 1575175 h 2700300"/>
              <a:gd name="connsiteX8" fmla="*/ 3456384 w 3456384"/>
              <a:gd name="connsiteY8" fmla="*/ 1575175 h 2700300"/>
              <a:gd name="connsiteX9" fmla="*/ 3456384 w 3456384"/>
              <a:gd name="connsiteY9" fmla="*/ 2250250 h 2700300"/>
              <a:gd name="connsiteX10" fmla="*/ 3456384 w 3456384"/>
              <a:gd name="connsiteY10" fmla="*/ 2250241 h 2700300"/>
              <a:gd name="connsiteX11" fmla="*/ 3006325 w 3456384"/>
              <a:gd name="connsiteY11" fmla="*/ 2700300 h 2700300"/>
              <a:gd name="connsiteX12" fmla="*/ 1440160 w 3456384"/>
              <a:gd name="connsiteY12" fmla="*/ 2700300 h 2700300"/>
              <a:gd name="connsiteX13" fmla="*/ 1038609 w 3456384"/>
              <a:gd name="connsiteY13" fmla="*/ 2702568 h 2700300"/>
              <a:gd name="connsiteX14" fmla="*/ 576064 w 3456384"/>
              <a:gd name="connsiteY14" fmla="*/ 2700300 h 2700300"/>
              <a:gd name="connsiteX15" fmla="*/ 450059 w 3456384"/>
              <a:gd name="connsiteY15" fmla="*/ 2700300 h 2700300"/>
              <a:gd name="connsiteX16" fmla="*/ 0 w 3456384"/>
              <a:gd name="connsiteY16" fmla="*/ 2250241 h 2700300"/>
              <a:gd name="connsiteX17" fmla="*/ 0 w 3456384"/>
              <a:gd name="connsiteY17" fmla="*/ 2250250 h 2700300"/>
              <a:gd name="connsiteX18" fmla="*/ 0 w 3456384"/>
              <a:gd name="connsiteY18" fmla="*/ 1575175 h 2700300"/>
              <a:gd name="connsiteX19" fmla="*/ 0 w 3456384"/>
              <a:gd name="connsiteY19" fmla="*/ 1575175 h 2700300"/>
              <a:gd name="connsiteX20" fmla="*/ 0 w 3456384"/>
              <a:gd name="connsiteY20" fmla="*/ 450059 h 2700300"/>
              <a:gd name="connsiteX0" fmla="*/ 0 w 4147981"/>
              <a:gd name="connsiteY0" fmla="*/ 1013925 h 3266434"/>
              <a:gd name="connsiteX1" fmla="*/ 450059 w 4147981"/>
              <a:gd name="connsiteY1" fmla="*/ 563866 h 3266434"/>
              <a:gd name="connsiteX2" fmla="*/ 576064 w 4147981"/>
              <a:gd name="connsiteY2" fmla="*/ 563866 h 3266434"/>
              <a:gd name="connsiteX3" fmla="*/ 576064 w 4147981"/>
              <a:gd name="connsiteY3" fmla="*/ 563866 h 3266434"/>
              <a:gd name="connsiteX4" fmla="*/ 1440160 w 4147981"/>
              <a:gd name="connsiteY4" fmla="*/ 563866 h 3266434"/>
              <a:gd name="connsiteX5" fmla="*/ 3006325 w 4147981"/>
              <a:gd name="connsiteY5" fmla="*/ 563866 h 3266434"/>
              <a:gd name="connsiteX6" fmla="*/ 4142968 w 4147981"/>
              <a:gd name="connsiteY6" fmla="*/ 6058 h 3266434"/>
              <a:gd name="connsiteX7" fmla="*/ 3456384 w 4147981"/>
              <a:gd name="connsiteY7" fmla="*/ 1013925 h 3266434"/>
              <a:gd name="connsiteX8" fmla="*/ 3456384 w 4147981"/>
              <a:gd name="connsiteY8" fmla="*/ 2139041 h 3266434"/>
              <a:gd name="connsiteX9" fmla="*/ 3456384 w 4147981"/>
              <a:gd name="connsiteY9" fmla="*/ 2139041 h 3266434"/>
              <a:gd name="connsiteX10" fmla="*/ 3456384 w 4147981"/>
              <a:gd name="connsiteY10" fmla="*/ 2814116 h 3266434"/>
              <a:gd name="connsiteX11" fmla="*/ 3456384 w 4147981"/>
              <a:gd name="connsiteY11" fmla="*/ 2814107 h 3266434"/>
              <a:gd name="connsiteX12" fmla="*/ 3006325 w 4147981"/>
              <a:gd name="connsiteY12" fmla="*/ 3264166 h 3266434"/>
              <a:gd name="connsiteX13" fmla="*/ 1440160 w 4147981"/>
              <a:gd name="connsiteY13" fmla="*/ 3264166 h 3266434"/>
              <a:gd name="connsiteX14" fmla="*/ 1038609 w 4147981"/>
              <a:gd name="connsiteY14" fmla="*/ 3266434 h 3266434"/>
              <a:gd name="connsiteX15" fmla="*/ 576064 w 4147981"/>
              <a:gd name="connsiteY15" fmla="*/ 3264166 h 3266434"/>
              <a:gd name="connsiteX16" fmla="*/ 450059 w 4147981"/>
              <a:gd name="connsiteY16" fmla="*/ 3264166 h 3266434"/>
              <a:gd name="connsiteX17" fmla="*/ 0 w 4147981"/>
              <a:gd name="connsiteY17" fmla="*/ 2814107 h 3266434"/>
              <a:gd name="connsiteX18" fmla="*/ 0 w 4147981"/>
              <a:gd name="connsiteY18" fmla="*/ 2814116 h 3266434"/>
              <a:gd name="connsiteX19" fmla="*/ 0 w 4147981"/>
              <a:gd name="connsiteY19" fmla="*/ 2139041 h 3266434"/>
              <a:gd name="connsiteX20" fmla="*/ 0 w 4147981"/>
              <a:gd name="connsiteY20" fmla="*/ 2139041 h 3266434"/>
              <a:gd name="connsiteX21" fmla="*/ 0 w 4147981"/>
              <a:gd name="connsiteY21" fmla="*/ 1013925 h 3266434"/>
              <a:gd name="connsiteX0" fmla="*/ 0 w 3778416"/>
              <a:gd name="connsiteY0" fmla="*/ 537472 h 2789981"/>
              <a:gd name="connsiteX1" fmla="*/ 450059 w 3778416"/>
              <a:gd name="connsiteY1" fmla="*/ 87413 h 2789981"/>
              <a:gd name="connsiteX2" fmla="*/ 576064 w 3778416"/>
              <a:gd name="connsiteY2" fmla="*/ 87413 h 2789981"/>
              <a:gd name="connsiteX3" fmla="*/ 576064 w 3778416"/>
              <a:gd name="connsiteY3" fmla="*/ 87413 h 2789981"/>
              <a:gd name="connsiteX4" fmla="*/ 1440160 w 3778416"/>
              <a:gd name="connsiteY4" fmla="*/ 87413 h 2789981"/>
              <a:gd name="connsiteX5" fmla="*/ 3006325 w 3778416"/>
              <a:gd name="connsiteY5" fmla="*/ 87413 h 2789981"/>
              <a:gd name="connsiteX6" fmla="*/ 3769397 w 3778416"/>
              <a:gd name="connsiteY6" fmla="*/ 20541 h 2789981"/>
              <a:gd name="connsiteX7" fmla="*/ 3456384 w 3778416"/>
              <a:gd name="connsiteY7" fmla="*/ 537472 h 2789981"/>
              <a:gd name="connsiteX8" fmla="*/ 3456384 w 3778416"/>
              <a:gd name="connsiteY8" fmla="*/ 1662588 h 2789981"/>
              <a:gd name="connsiteX9" fmla="*/ 3456384 w 3778416"/>
              <a:gd name="connsiteY9" fmla="*/ 1662588 h 2789981"/>
              <a:gd name="connsiteX10" fmla="*/ 3456384 w 3778416"/>
              <a:gd name="connsiteY10" fmla="*/ 2337663 h 2789981"/>
              <a:gd name="connsiteX11" fmla="*/ 3456384 w 3778416"/>
              <a:gd name="connsiteY11" fmla="*/ 2337654 h 2789981"/>
              <a:gd name="connsiteX12" fmla="*/ 3006325 w 3778416"/>
              <a:gd name="connsiteY12" fmla="*/ 2787713 h 2789981"/>
              <a:gd name="connsiteX13" fmla="*/ 1440160 w 3778416"/>
              <a:gd name="connsiteY13" fmla="*/ 2787713 h 2789981"/>
              <a:gd name="connsiteX14" fmla="*/ 1038609 w 3778416"/>
              <a:gd name="connsiteY14" fmla="*/ 2789981 h 2789981"/>
              <a:gd name="connsiteX15" fmla="*/ 576064 w 3778416"/>
              <a:gd name="connsiteY15" fmla="*/ 2787713 h 2789981"/>
              <a:gd name="connsiteX16" fmla="*/ 450059 w 3778416"/>
              <a:gd name="connsiteY16" fmla="*/ 2787713 h 2789981"/>
              <a:gd name="connsiteX17" fmla="*/ 0 w 3778416"/>
              <a:gd name="connsiteY17" fmla="*/ 2337654 h 2789981"/>
              <a:gd name="connsiteX18" fmla="*/ 0 w 3778416"/>
              <a:gd name="connsiteY18" fmla="*/ 2337663 h 2789981"/>
              <a:gd name="connsiteX19" fmla="*/ 0 w 3778416"/>
              <a:gd name="connsiteY19" fmla="*/ 1662588 h 2789981"/>
              <a:gd name="connsiteX20" fmla="*/ 0 w 3778416"/>
              <a:gd name="connsiteY20" fmla="*/ 1662588 h 2789981"/>
              <a:gd name="connsiteX21" fmla="*/ 0 w 3778416"/>
              <a:gd name="connsiteY21" fmla="*/ 537472 h 2789981"/>
              <a:gd name="connsiteX0" fmla="*/ 0 w 4608811"/>
              <a:gd name="connsiteY0" fmla="*/ 3792529 h 6045038"/>
              <a:gd name="connsiteX1" fmla="*/ 450059 w 4608811"/>
              <a:gd name="connsiteY1" fmla="*/ 3342470 h 6045038"/>
              <a:gd name="connsiteX2" fmla="*/ 576064 w 4608811"/>
              <a:gd name="connsiteY2" fmla="*/ 3342470 h 6045038"/>
              <a:gd name="connsiteX3" fmla="*/ 576064 w 4608811"/>
              <a:gd name="connsiteY3" fmla="*/ 3342470 h 6045038"/>
              <a:gd name="connsiteX4" fmla="*/ 1440160 w 4608811"/>
              <a:gd name="connsiteY4" fmla="*/ 3342470 h 6045038"/>
              <a:gd name="connsiteX5" fmla="*/ 3006325 w 4608811"/>
              <a:gd name="connsiteY5" fmla="*/ 3342470 h 6045038"/>
              <a:gd name="connsiteX6" fmla="*/ 4605576 w 4608811"/>
              <a:gd name="connsiteY6" fmla="*/ 1212 h 6045038"/>
              <a:gd name="connsiteX7" fmla="*/ 3456384 w 4608811"/>
              <a:gd name="connsiteY7" fmla="*/ 3792529 h 6045038"/>
              <a:gd name="connsiteX8" fmla="*/ 3456384 w 4608811"/>
              <a:gd name="connsiteY8" fmla="*/ 4917645 h 6045038"/>
              <a:gd name="connsiteX9" fmla="*/ 3456384 w 4608811"/>
              <a:gd name="connsiteY9" fmla="*/ 4917645 h 6045038"/>
              <a:gd name="connsiteX10" fmla="*/ 3456384 w 4608811"/>
              <a:gd name="connsiteY10" fmla="*/ 5592720 h 6045038"/>
              <a:gd name="connsiteX11" fmla="*/ 3456384 w 4608811"/>
              <a:gd name="connsiteY11" fmla="*/ 5592711 h 6045038"/>
              <a:gd name="connsiteX12" fmla="*/ 3006325 w 4608811"/>
              <a:gd name="connsiteY12" fmla="*/ 6042770 h 6045038"/>
              <a:gd name="connsiteX13" fmla="*/ 1440160 w 4608811"/>
              <a:gd name="connsiteY13" fmla="*/ 6042770 h 6045038"/>
              <a:gd name="connsiteX14" fmla="*/ 1038609 w 4608811"/>
              <a:gd name="connsiteY14" fmla="*/ 6045038 h 6045038"/>
              <a:gd name="connsiteX15" fmla="*/ 576064 w 4608811"/>
              <a:gd name="connsiteY15" fmla="*/ 6042770 h 6045038"/>
              <a:gd name="connsiteX16" fmla="*/ 450059 w 4608811"/>
              <a:gd name="connsiteY16" fmla="*/ 6042770 h 6045038"/>
              <a:gd name="connsiteX17" fmla="*/ 0 w 4608811"/>
              <a:gd name="connsiteY17" fmla="*/ 5592711 h 6045038"/>
              <a:gd name="connsiteX18" fmla="*/ 0 w 4608811"/>
              <a:gd name="connsiteY18" fmla="*/ 5592720 h 6045038"/>
              <a:gd name="connsiteX19" fmla="*/ 0 w 4608811"/>
              <a:gd name="connsiteY19" fmla="*/ 4917645 h 6045038"/>
              <a:gd name="connsiteX20" fmla="*/ 0 w 4608811"/>
              <a:gd name="connsiteY20" fmla="*/ 4917645 h 6045038"/>
              <a:gd name="connsiteX21" fmla="*/ 0 w 4608811"/>
              <a:gd name="connsiteY21" fmla="*/ 3792529 h 6045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608811" h="6045038">
                <a:moveTo>
                  <a:pt x="0" y="3792529"/>
                </a:moveTo>
                <a:cubicBezTo>
                  <a:pt x="0" y="3543968"/>
                  <a:pt x="201498" y="3342470"/>
                  <a:pt x="450059" y="3342470"/>
                </a:cubicBezTo>
                <a:lnTo>
                  <a:pt x="576064" y="3342470"/>
                </a:lnTo>
                <a:lnTo>
                  <a:pt x="576064" y="3342470"/>
                </a:lnTo>
                <a:lnTo>
                  <a:pt x="1440160" y="3342470"/>
                </a:lnTo>
                <a:lnTo>
                  <a:pt x="3006325" y="3342470"/>
                </a:lnTo>
                <a:cubicBezTo>
                  <a:pt x="3312013" y="3356182"/>
                  <a:pt x="4530566" y="-73798"/>
                  <a:pt x="4605576" y="1212"/>
                </a:cubicBezTo>
                <a:cubicBezTo>
                  <a:pt x="4680586" y="76222"/>
                  <a:pt x="3426035" y="3543712"/>
                  <a:pt x="3456384" y="3792529"/>
                </a:cubicBezTo>
                <a:lnTo>
                  <a:pt x="3456384" y="4917645"/>
                </a:lnTo>
                <a:lnTo>
                  <a:pt x="3456384" y="4917645"/>
                </a:lnTo>
                <a:lnTo>
                  <a:pt x="3456384" y="5592720"/>
                </a:lnTo>
                <a:lnTo>
                  <a:pt x="3456384" y="5592711"/>
                </a:lnTo>
                <a:cubicBezTo>
                  <a:pt x="3456384" y="5841272"/>
                  <a:pt x="3254886" y="6042770"/>
                  <a:pt x="3006325" y="6042770"/>
                </a:cubicBezTo>
                <a:lnTo>
                  <a:pt x="1440160" y="6042770"/>
                </a:lnTo>
                <a:lnTo>
                  <a:pt x="1038609" y="6045038"/>
                </a:lnTo>
                <a:lnTo>
                  <a:pt x="576064" y="6042770"/>
                </a:lnTo>
                <a:lnTo>
                  <a:pt x="450059" y="6042770"/>
                </a:lnTo>
                <a:cubicBezTo>
                  <a:pt x="201498" y="6042770"/>
                  <a:pt x="0" y="5841272"/>
                  <a:pt x="0" y="5592711"/>
                </a:cubicBezTo>
                <a:lnTo>
                  <a:pt x="0" y="5592720"/>
                </a:lnTo>
                <a:lnTo>
                  <a:pt x="0" y="4917645"/>
                </a:lnTo>
                <a:lnTo>
                  <a:pt x="0" y="4917645"/>
                </a:lnTo>
                <a:lnTo>
                  <a:pt x="0" y="3792529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/>
          </a:p>
          <a:p>
            <a:r>
              <a:rPr lang="ru-RU" sz="1600" b="1" dirty="0" smtClean="0"/>
              <a:t>причастие</a:t>
            </a:r>
            <a:r>
              <a:rPr lang="ru-RU" sz="1600" dirty="0" smtClean="0"/>
              <a:t>- это самостоятельная часть </a:t>
            </a:r>
          </a:p>
          <a:p>
            <a:r>
              <a:rPr lang="ru-RU" sz="1600" dirty="0" smtClean="0"/>
              <a:t>речи особая форма глагола, </a:t>
            </a:r>
          </a:p>
          <a:p>
            <a:r>
              <a:rPr lang="ru-RU" sz="1600" dirty="0" smtClean="0"/>
              <a:t>которая обладает свойствами как глагола, </a:t>
            </a:r>
          </a:p>
          <a:p>
            <a:r>
              <a:rPr lang="ru-RU" sz="1600" dirty="0" smtClean="0"/>
              <a:t>так и имени прилагательного. Обозначает </a:t>
            </a:r>
          </a:p>
          <a:p>
            <a:r>
              <a:rPr lang="ru-RU" sz="1600" dirty="0" smtClean="0"/>
              <a:t>признак предмета по действию </a:t>
            </a:r>
            <a:r>
              <a:rPr lang="ru-RU" sz="1600" dirty="0"/>
              <a:t>отвечает </a:t>
            </a:r>
            <a:endParaRPr lang="ru-RU" sz="1600" dirty="0" smtClean="0"/>
          </a:p>
          <a:p>
            <a:r>
              <a:rPr lang="ru-RU" sz="1600" dirty="0" smtClean="0"/>
              <a:t>на </a:t>
            </a:r>
            <a:r>
              <a:rPr lang="ru-RU" sz="1600" dirty="0"/>
              <a:t>вопрос какой? какая? какое? какие?, </a:t>
            </a:r>
            <a:endParaRPr lang="ru-RU" sz="1600" dirty="0" smtClean="0"/>
          </a:p>
          <a:p>
            <a:endParaRPr lang="ru-RU" sz="1600" dirty="0"/>
          </a:p>
        </p:txBody>
      </p:sp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Дальше!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7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2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Укажите </a:t>
            </a:r>
            <a:r>
              <a:rPr lang="ru-RU" dirty="0" smtClean="0"/>
              <a:t>неверное </a:t>
            </a:r>
            <a:r>
              <a:rPr lang="ru-RU" dirty="0"/>
              <a:t>утверждение.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700808"/>
            <a:ext cx="424847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Причастие — это особая, неизменяемая форма глагола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2501280"/>
            <a:ext cx="424847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Причастия бывают действительными и страдательными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3284984"/>
            <a:ext cx="424847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 предложении причастие может быть </a:t>
            </a:r>
            <a:r>
              <a:rPr lang="ru-RU" dirty="0" smtClean="0"/>
              <a:t>определением </a:t>
            </a:r>
            <a:r>
              <a:rPr lang="ru-RU" dirty="0"/>
              <a:t>и сказуемым </a:t>
            </a:r>
          </a:p>
        </p:txBody>
      </p:sp>
      <p:sp>
        <p:nvSpPr>
          <p:cNvPr id="8" name="Улыбающееся лицо 7"/>
          <p:cNvSpPr/>
          <p:nvPr/>
        </p:nvSpPr>
        <p:spPr>
          <a:xfrm>
            <a:off x="6804248" y="1700808"/>
            <a:ext cx="1224136" cy="1124508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6804248" y="3046766"/>
            <a:ext cx="1224136" cy="1124508"/>
          </a:xfrm>
          <a:prstGeom prst="smileyFace">
            <a:avLst>
              <a:gd name="adj" fmla="val -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нта лицом вниз 9"/>
          <p:cNvSpPr/>
          <p:nvPr/>
        </p:nvSpPr>
        <p:spPr>
          <a:xfrm>
            <a:off x="6156176" y="764704"/>
            <a:ext cx="2664296" cy="576064"/>
          </a:xfrm>
          <a:prstGeom prst="ribb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подсказка</a:t>
            </a:r>
            <a:endParaRPr lang="ru-RU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1758930" y="1271391"/>
            <a:ext cx="5154484" cy="5109937"/>
          </a:xfrm>
          <a:custGeom>
            <a:avLst/>
            <a:gdLst>
              <a:gd name="connsiteX0" fmla="*/ 0 w 3456384"/>
              <a:gd name="connsiteY0" fmla="*/ 450059 h 2700300"/>
              <a:gd name="connsiteX1" fmla="*/ 450059 w 3456384"/>
              <a:gd name="connsiteY1" fmla="*/ 0 h 2700300"/>
              <a:gd name="connsiteX2" fmla="*/ 576064 w 3456384"/>
              <a:gd name="connsiteY2" fmla="*/ 0 h 2700300"/>
              <a:gd name="connsiteX3" fmla="*/ 576064 w 3456384"/>
              <a:gd name="connsiteY3" fmla="*/ 0 h 2700300"/>
              <a:gd name="connsiteX4" fmla="*/ 1440160 w 3456384"/>
              <a:gd name="connsiteY4" fmla="*/ 0 h 2700300"/>
              <a:gd name="connsiteX5" fmla="*/ 3006325 w 3456384"/>
              <a:gd name="connsiteY5" fmla="*/ 0 h 2700300"/>
              <a:gd name="connsiteX6" fmla="*/ 3456384 w 3456384"/>
              <a:gd name="connsiteY6" fmla="*/ 450059 h 2700300"/>
              <a:gd name="connsiteX7" fmla="*/ 3456384 w 3456384"/>
              <a:gd name="connsiteY7" fmla="*/ 1575175 h 2700300"/>
              <a:gd name="connsiteX8" fmla="*/ 3456384 w 3456384"/>
              <a:gd name="connsiteY8" fmla="*/ 1575175 h 2700300"/>
              <a:gd name="connsiteX9" fmla="*/ 3456384 w 3456384"/>
              <a:gd name="connsiteY9" fmla="*/ 2250250 h 2700300"/>
              <a:gd name="connsiteX10" fmla="*/ 3456384 w 3456384"/>
              <a:gd name="connsiteY10" fmla="*/ 2250241 h 2700300"/>
              <a:gd name="connsiteX11" fmla="*/ 3006325 w 3456384"/>
              <a:gd name="connsiteY11" fmla="*/ 2700300 h 2700300"/>
              <a:gd name="connsiteX12" fmla="*/ 1440160 w 3456384"/>
              <a:gd name="connsiteY12" fmla="*/ 2700300 h 2700300"/>
              <a:gd name="connsiteX13" fmla="*/ 1038609 w 3456384"/>
              <a:gd name="connsiteY13" fmla="*/ 2702568 h 2700300"/>
              <a:gd name="connsiteX14" fmla="*/ 576064 w 3456384"/>
              <a:gd name="connsiteY14" fmla="*/ 2700300 h 2700300"/>
              <a:gd name="connsiteX15" fmla="*/ 450059 w 3456384"/>
              <a:gd name="connsiteY15" fmla="*/ 2700300 h 2700300"/>
              <a:gd name="connsiteX16" fmla="*/ 0 w 3456384"/>
              <a:gd name="connsiteY16" fmla="*/ 2250241 h 2700300"/>
              <a:gd name="connsiteX17" fmla="*/ 0 w 3456384"/>
              <a:gd name="connsiteY17" fmla="*/ 2250250 h 2700300"/>
              <a:gd name="connsiteX18" fmla="*/ 0 w 3456384"/>
              <a:gd name="connsiteY18" fmla="*/ 1575175 h 2700300"/>
              <a:gd name="connsiteX19" fmla="*/ 0 w 3456384"/>
              <a:gd name="connsiteY19" fmla="*/ 1575175 h 2700300"/>
              <a:gd name="connsiteX20" fmla="*/ 0 w 3456384"/>
              <a:gd name="connsiteY20" fmla="*/ 450059 h 2700300"/>
              <a:gd name="connsiteX0" fmla="*/ 0 w 4147981"/>
              <a:gd name="connsiteY0" fmla="*/ 1013925 h 3266434"/>
              <a:gd name="connsiteX1" fmla="*/ 450059 w 4147981"/>
              <a:gd name="connsiteY1" fmla="*/ 563866 h 3266434"/>
              <a:gd name="connsiteX2" fmla="*/ 576064 w 4147981"/>
              <a:gd name="connsiteY2" fmla="*/ 563866 h 3266434"/>
              <a:gd name="connsiteX3" fmla="*/ 576064 w 4147981"/>
              <a:gd name="connsiteY3" fmla="*/ 563866 h 3266434"/>
              <a:gd name="connsiteX4" fmla="*/ 1440160 w 4147981"/>
              <a:gd name="connsiteY4" fmla="*/ 563866 h 3266434"/>
              <a:gd name="connsiteX5" fmla="*/ 3006325 w 4147981"/>
              <a:gd name="connsiteY5" fmla="*/ 563866 h 3266434"/>
              <a:gd name="connsiteX6" fmla="*/ 4142968 w 4147981"/>
              <a:gd name="connsiteY6" fmla="*/ 6058 h 3266434"/>
              <a:gd name="connsiteX7" fmla="*/ 3456384 w 4147981"/>
              <a:gd name="connsiteY7" fmla="*/ 1013925 h 3266434"/>
              <a:gd name="connsiteX8" fmla="*/ 3456384 w 4147981"/>
              <a:gd name="connsiteY8" fmla="*/ 2139041 h 3266434"/>
              <a:gd name="connsiteX9" fmla="*/ 3456384 w 4147981"/>
              <a:gd name="connsiteY9" fmla="*/ 2139041 h 3266434"/>
              <a:gd name="connsiteX10" fmla="*/ 3456384 w 4147981"/>
              <a:gd name="connsiteY10" fmla="*/ 2814116 h 3266434"/>
              <a:gd name="connsiteX11" fmla="*/ 3456384 w 4147981"/>
              <a:gd name="connsiteY11" fmla="*/ 2814107 h 3266434"/>
              <a:gd name="connsiteX12" fmla="*/ 3006325 w 4147981"/>
              <a:gd name="connsiteY12" fmla="*/ 3264166 h 3266434"/>
              <a:gd name="connsiteX13" fmla="*/ 1440160 w 4147981"/>
              <a:gd name="connsiteY13" fmla="*/ 3264166 h 3266434"/>
              <a:gd name="connsiteX14" fmla="*/ 1038609 w 4147981"/>
              <a:gd name="connsiteY14" fmla="*/ 3266434 h 3266434"/>
              <a:gd name="connsiteX15" fmla="*/ 576064 w 4147981"/>
              <a:gd name="connsiteY15" fmla="*/ 3264166 h 3266434"/>
              <a:gd name="connsiteX16" fmla="*/ 450059 w 4147981"/>
              <a:gd name="connsiteY16" fmla="*/ 3264166 h 3266434"/>
              <a:gd name="connsiteX17" fmla="*/ 0 w 4147981"/>
              <a:gd name="connsiteY17" fmla="*/ 2814107 h 3266434"/>
              <a:gd name="connsiteX18" fmla="*/ 0 w 4147981"/>
              <a:gd name="connsiteY18" fmla="*/ 2814116 h 3266434"/>
              <a:gd name="connsiteX19" fmla="*/ 0 w 4147981"/>
              <a:gd name="connsiteY19" fmla="*/ 2139041 h 3266434"/>
              <a:gd name="connsiteX20" fmla="*/ 0 w 4147981"/>
              <a:gd name="connsiteY20" fmla="*/ 2139041 h 3266434"/>
              <a:gd name="connsiteX21" fmla="*/ 0 w 4147981"/>
              <a:gd name="connsiteY21" fmla="*/ 1013925 h 3266434"/>
              <a:gd name="connsiteX0" fmla="*/ 0 w 3778416"/>
              <a:gd name="connsiteY0" fmla="*/ 537472 h 2789981"/>
              <a:gd name="connsiteX1" fmla="*/ 450059 w 3778416"/>
              <a:gd name="connsiteY1" fmla="*/ 87413 h 2789981"/>
              <a:gd name="connsiteX2" fmla="*/ 576064 w 3778416"/>
              <a:gd name="connsiteY2" fmla="*/ 87413 h 2789981"/>
              <a:gd name="connsiteX3" fmla="*/ 576064 w 3778416"/>
              <a:gd name="connsiteY3" fmla="*/ 87413 h 2789981"/>
              <a:gd name="connsiteX4" fmla="*/ 1440160 w 3778416"/>
              <a:gd name="connsiteY4" fmla="*/ 87413 h 2789981"/>
              <a:gd name="connsiteX5" fmla="*/ 3006325 w 3778416"/>
              <a:gd name="connsiteY5" fmla="*/ 87413 h 2789981"/>
              <a:gd name="connsiteX6" fmla="*/ 3769397 w 3778416"/>
              <a:gd name="connsiteY6" fmla="*/ 20541 h 2789981"/>
              <a:gd name="connsiteX7" fmla="*/ 3456384 w 3778416"/>
              <a:gd name="connsiteY7" fmla="*/ 537472 h 2789981"/>
              <a:gd name="connsiteX8" fmla="*/ 3456384 w 3778416"/>
              <a:gd name="connsiteY8" fmla="*/ 1662588 h 2789981"/>
              <a:gd name="connsiteX9" fmla="*/ 3456384 w 3778416"/>
              <a:gd name="connsiteY9" fmla="*/ 1662588 h 2789981"/>
              <a:gd name="connsiteX10" fmla="*/ 3456384 w 3778416"/>
              <a:gd name="connsiteY10" fmla="*/ 2337663 h 2789981"/>
              <a:gd name="connsiteX11" fmla="*/ 3456384 w 3778416"/>
              <a:gd name="connsiteY11" fmla="*/ 2337654 h 2789981"/>
              <a:gd name="connsiteX12" fmla="*/ 3006325 w 3778416"/>
              <a:gd name="connsiteY12" fmla="*/ 2787713 h 2789981"/>
              <a:gd name="connsiteX13" fmla="*/ 1440160 w 3778416"/>
              <a:gd name="connsiteY13" fmla="*/ 2787713 h 2789981"/>
              <a:gd name="connsiteX14" fmla="*/ 1038609 w 3778416"/>
              <a:gd name="connsiteY14" fmla="*/ 2789981 h 2789981"/>
              <a:gd name="connsiteX15" fmla="*/ 576064 w 3778416"/>
              <a:gd name="connsiteY15" fmla="*/ 2787713 h 2789981"/>
              <a:gd name="connsiteX16" fmla="*/ 450059 w 3778416"/>
              <a:gd name="connsiteY16" fmla="*/ 2787713 h 2789981"/>
              <a:gd name="connsiteX17" fmla="*/ 0 w 3778416"/>
              <a:gd name="connsiteY17" fmla="*/ 2337654 h 2789981"/>
              <a:gd name="connsiteX18" fmla="*/ 0 w 3778416"/>
              <a:gd name="connsiteY18" fmla="*/ 2337663 h 2789981"/>
              <a:gd name="connsiteX19" fmla="*/ 0 w 3778416"/>
              <a:gd name="connsiteY19" fmla="*/ 1662588 h 2789981"/>
              <a:gd name="connsiteX20" fmla="*/ 0 w 3778416"/>
              <a:gd name="connsiteY20" fmla="*/ 1662588 h 2789981"/>
              <a:gd name="connsiteX21" fmla="*/ 0 w 3778416"/>
              <a:gd name="connsiteY21" fmla="*/ 537472 h 2789981"/>
              <a:gd name="connsiteX0" fmla="*/ 0 w 4608811"/>
              <a:gd name="connsiteY0" fmla="*/ 3792529 h 6045038"/>
              <a:gd name="connsiteX1" fmla="*/ 450059 w 4608811"/>
              <a:gd name="connsiteY1" fmla="*/ 3342470 h 6045038"/>
              <a:gd name="connsiteX2" fmla="*/ 576064 w 4608811"/>
              <a:gd name="connsiteY2" fmla="*/ 3342470 h 6045038"/>
              <a:gd name="connsiteX3" fmla="*/ 576064 w 4608811"/>
              <a:gd name="connsiteY3" fmla="*/ 3342470 h 6045038"/>
              <a:gd name="connsiteX4" fmla="*/ 1440160 w 4608811"/>
              <a:gd name="connsiteY4" fmla="*/ 3342470 h 6045038"/>
              <a:gd name="connsiteX5" fmla="*/ 3006325 w 4608811"/>
              <a:gd name="connsiteY5" fmla="*/ 3342470 h 6045038"/>
              <a:gd name="connsiteX6" fmla="*/ 4605576 w 4608811"/>
              <a:gd name="connsiteY6" fmla="*/ 1212 h 6045038"/>
              <a:gd name="connsiteX7" fmla="*/ 3456384 w 4608811"/>
              <a:gd name="connsiteY7" fmla="*/ 3792529 h 6045038"/>
              <a:gd name="connsiteX8" fmla="*/ 3456384 w 4608811"/>
              <a:gd name="connsiteY8" fmla="*/ 4917645 h 6045038"/>
              <a:gd name="connsiteX9" fmla="*/ 3456384 w 4608811"/>
              <a:gd name="connsiteY9" fmla="*/ 4917645 h 6045038"/>
              <a:gd name="connsiteX10" fmla="*/ 3456384 w 4608811"/>
              <a:gd name="connsiteY10" fmla="*/ 5592720 h 6045038"/>
              <a:gd name="connsiteX11" fmla="*/ 3456384 w 4608811"/>
              <a:gd name="connsiteY11" fmla="*/ 5592711 h 6045038"/>
              <a:gd name="connsiteX12" fmla="*/ 3006325 w 4608811"/>
              <a:gd name="connsiteY12" fmla="*/ 6042770 h 6045038"/>
              <a:gd name="connsiteX13" fmla="*/ 1440160 w 4608811"/>
              <a:gd name="connsiteY13" fmla="*/ 6042770 h 6045038"/>
              <a:gd name="connsiteX14" fmla="*/ 1038609 w 4608811"/>
              <a:gd name="connsiteY14" fmla="*/ 6045038 h 6045038"/>
              <a:gd name="connsiteX15" fmla="*/ 576064 w 4608811"/>
              <a:gd name="connsiteY15" fmla="*/ 6042770 h 6045038"/>
              <a:gd name="connsiteX16" fmla="*/ 450059 w 4608811"/>
              <a:gd name="connsiteY16" fmla="*/ 6042770 h 6045038"/>
              <a:gd name="connsiteX17" fmla="*/ 0 w 4608811"/>
              <a:gd name="connsiteY17" fmla="*/ 5592711 h 6045038"/>
              <a:gd name="connsiteX18" fmla="*/ 0 w 4608811"/>
              <a:gd name="connsiteY18" fmla="*/ 5592720 h 6045038"/>
              <a:gd name="connsiteX19" fmla="*/ 0 w 4608811"/>
              <a:gd name="connsiteY19" fmla="*/ 4917645 h 6045038"/>
              <a:gd name="connsiteX20" fmla="*/ 0 w 4608811"/>
              <a:gd name="connsiteY20" fmla="*/ 4917645 h 6045038"/>
              <a:gd name="connsiteX21" fmla="*/ 0 w 4608811"/>
              <a:gd name="connsiteY21" fmla="*/ 3792529 h 6045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608811" h="6045038">
                <a:moveTo>
                  <a:pt x="0" y="3792529"/>
                </a:moveTo>
                <a:cubicBezTo>
                  <a:pt x="0" y="3543968"/>
                  <a:pt x="201498" y="3342470"/>
                  <a:pt x="450059" y="3342470"/>
                </a:cubicBezTo>
                <a:lnTo>
                  <a:pt x="576064" y="3342470"/>
                </a:lnTo>
                <a:lnTo>
                  <a:pt x="576064" y="3342470"/>
                </a:lnTo>
                <a:lnTo>
                  <a:pt x="1440160" y="3342470"/>
                </a:lnTo>
                <a:lnTo>
                  <a:pt x="3006325" y="3342470"/>
                </a:lnTo>
                <a:cubicBezTo>
                  <a:pt x="3312013" y="3356182"/>
                  <a:pt x="4530566" y="-73798"/>
                  <a:pt x="4605576" y="1212"/>
                </a:cubicBezTo>
                <a:cubicBezTo>
                  <a:pt x="4680586" y="76222"/>
                  <a:pt x="3426035" y="3543712"/>
                  <a:pt x="3456384" y="3792529"/>
                </a:cubicBezTo>
                <a:lnTo>
                  <a:pt x="3456384" y="4917645"/>
                </a:lnTo>
                <a:lnTo>
                  <a:pt x="3456384" y="4917645"/>
                </a:lnTo>
                <a:lnTo>
                  <a:pt x="3456384" y="5592720"/>
                </a:lnTo>
                <a:lnTo>
                  <a:pt x="3456384" y="5592711"/>
                </a:lnTo>
                <a:cubicBezTo>
                  <a:pt x="3456384" y="5841272"/>
                  <a:pt x="3254886" y="6042770"/>
                  <a:pt x="3006325" y="6042770"/>
                </a:cubicBezTo>
                <a:lnTo>
                  <a:pt x="1440160" y="6042770"/>
                </a:lnTo>
                <a:lnTo>
                  <a:pt x="1038609" y="6045038"/>
                </a:lnTo>
                <a:lnTo>
                  <a:pt x="576064" y="6042770"/>
                </a:lnTo>
                <a:lnTo>
                  <a:pt x="450059" y="6042770"/>
                </a:lnTo>
                <a:cubicBezTo>
                  <a:pt x="201498" y="6042770"/>
                  <a:pt x="0" y="5841272"/>
                  <a:pt x="0" y="5592711"/>
                </a:cubicBezTo>
                <a:lnTo>
                  <a:pt x="0" y="5592720"/>
                </a:lnTo>
                <a:lnTo>
                  <a:pt x="0" y="4917645"/>
                </a:lnTo>
                <a:lnTo>
                  <a:pt x="0" y="4917645"/>
                </a:lnTo>
                <a:lnTo>
                  <a:pt x="0" y="3792529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r>
              <a:rPr lang="ru-RU" sz="1600" b="1" dirty="0" smtClean="0"/>
              <a:t>В предложениях причастия обычно </a:t>
            </a:r>
          </a:p>
          <a:p>
            <a:r>
              <a:rPr lang="ru-RU" sz="1600" b="1" dirty="0" smtClean="0"/>
              <a:t>бывают определениями, реже </a:t>
            </a:r>
          </a:p>
          <a:p>
            <a:r>
              <a:rPr lang="ru-RU" sz="1600" b="1" dirty="0" smtClean="0"/>
              <a:t>сказуемыми  </a:t>
            </a:r>
          </a:p>
          <a:p>
            <a:r>
              <a:rPr lang="ru-RU" sz="1600" b="1" dirty="0"/>
              <a:t> </a:t>
            </a:r>
            <a:r>
              <a:rPr lang="ru-RU" sz="1600" b="1" dirty="0" smtClean="0"/>
              <a:t> </a:t>
            </a:r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b="1" dirty="0" smtClean="0"/>
          </a:p>
          <a:p>
            <a:endParaRPr lang="ru-RU" sz="1600" dirty="0"/>
          </a:p>
        </p:txBody>
      </p:sp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Дальше!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Действительные причастия - это: </a:t>
            </a:r>
            <a:br>
              <a:rPr lang="ru-RU" dirty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268760"/>
            <a:ext cx="3888432" cy="25922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причастия, обозначающие признак того предмета, который испыты­вает на себе действие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4048" y="1275315"/>
            <a:ext cx="3888432" cy="25922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причастия, обозначающие признак того предмета, который сам про­изводит действие</a:t>
            </a:r>
          </a:p>
        </p:txBody>
      </p:sp>
      <p:sp>
        <p:nvSpPr>
          <p:cNvPr id="6" name="Улыбающееся лицо 5"/>
          <p:cNvSpPr/>
          <p:nvPr/>
        </p:nvSpPr>
        <p:spPr>
          <a:xfrm>
            <a:off x="1475656" y="4077072"/>
            <a:ext cx="1224136" cy="1124508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6660232" y="4171274"/>
            <a:ext cx="1224136" cy="1124508"/>
          </a:xfrm>
          <a:prstGeom prst="smileyFace">
            <a:avLst>
              <a:gd name="adj" fmla="val -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Лента лицом вниз 7"/>
          <p:cNvSpPr/>
          <p:nvPr/>
        </p:nvSpPr>
        <p:spPr>
          <a:xfrm>
            <a:off x="6228184" y="623214"/>
            <a:ext cx="2664296" cy="576064"/>
          </a:xfrm>
          <a:prstGeom prst="ribb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подсказка</a:t>
            </a:r>
            <a:endParaRPr lang="ru-RU" dirty="0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51520" y="623214"/>
            <a:ext cx="6338889" cy="737811"/>
          </a:xfrm>
          <a:custGeom>
            <a:avLst/>
            <a:gdLst>
              <a:gd name="connsiteX0" fmla="*/ 0 w 6120680"/>
              <a:gd name="connsiteY0" fmla="*/ 119595 h 717554"/>
              <a:gd name="connsiteX1" fmla="*/ 119595 w 6120680"/>
              <a:gd name="connsiteY1" fmla="*/ 0 h 717554"/>
              <a:gd name="connsiteX2" fmla="*/ 1020113 w 6120680"/>
              <a:gd name="connsiteY2" fmla="*/ 0 h 717554"/>
              <a:gd name="connsiteX3" fmla="*/ 1020113 w 6120680"/>
              <a:gd name="connsiteY3" fmla="*/ 0 h 717554"/>
              <a:gd name="connsiteX4" fmla="*/ 2550283 w 6120680"/>
              <a:gd name="connsiteY4" fmla="*/ 0 h 717554"/>
              <a:gd name="connsiteX5" fmla="*/ 6001085 w 6120680"/>
              <a:gd name="connsiteY5" fmla="*/ 0 h 717554"/>
              <a:gd name="connsiteX6" fmla="*/ 6120680 w 6120680"/>
              <a:gd name="connsiteY6" fmla="*/ 119595 h 717554"/>
              <a:gd name="connsiteX7" fmla="*/ 6120680 w 6120680"/>
              <a:gd name="connsiteY7" fmla="*/ 418573 h 717554"/>
              <a:gd name="connsiteX8" fmla="*/ 6120680 w 6120680"/>
              <a:gd name="connsiteY8" fmla="*/ 418573 h 717554"/>
              <a:gd name="connsiteX9" fmla="*/ 6120680 w 6120680"/>
              <a:gd name="connsiteY9" fmla="*/ 597962 h 717554"/>
              <a:gd name="connsiteX10" fmla="*/ 6120680 w 6120680"/>
              <a:gd name="connsiteY10" fmla="*/ 597959 h 717554"/>
              <a:gd name="connsiteX11" fmla="*/ 6001085 w 6120680"/>
              <a:gd name="connsiteY11" fmla="*/ 717554 h 717554"/>
              <a:gd name="connsiteX12" fmla="*/ 2550283 w 6120680"/>
              <a:gd name="connsiteY12" fmla="*/ 717554 h 717554"/>
              <a:gd name="connsiteX13" fmla="*/ 1802540 w 6120680"/>
              <a:gd name="connsiteY13" fmla="*/ 737811 h 717554"/>
              <a:gd name="connsiteX14" fmla="*/ 1020113 w 6120680"/>
              <a:gd name="connsiteY14" fmla="*/ 717554 h 717554"/>
              <a:gd name="connsiteX15" fmla="*/ 119595 w 6120680"/>
              <a:gd name="connsiteY15" fmla="*/ 717554 h 717554"/>
              <a:gd name="connsiteX16" fmla="*/ 0 w 6120680"/>
              <a:gd name="connsiteY16" fmla="*/ 597959 h 717554"/>
              <a:gd name="connsiteX17" fmla="*/ 0 w 6120680"/>
              <a:gd name="connsiteY17" fmla="*/ 597962 h 717554"/>
              <a:gd name="connsiteX18" fmla="*/ 0 w 6120680"/>
              <a:gd name="connsiteY18" fmla="*/ 418573 h 717554"/>
              <a:gd name="connsiteX19" fmla="*/ 0 w 6120680"/>
              <a:gd name="connsiteY19" fmla="*/ 418573 h 717554"/>
              <a:gd name="connsiteX20" fmla="*/ 0 w 6120680"/>
              <a:gd name="connsiteY20" fmla="*/ 119595 h 717554"/>
              <a:gd name="connsiteX0" fmla="*/ 0 w 6162244"/>
              <a:gd name="connsiteY0" fmla="*/ 119595 h 737811"/>
              <a:gd name="connsiteX1" fmla="*/ 119595 w 6162244"/>
              <a:gd name="connsiteY1" fmla="*/ 0 h 737811"/>
              <a:gd name="connsiteX2" fmla="*/ 1020113 w 6162244"/>
              <a:gd name="connsiteY2" fmla="*/ 0 h 737811"/>
              <a:gd name="connsiteX3" fmla="*/ 1020113 w 6162244"/>
              <a:gd name="connsiteY3" fmla="*/ 0 h 737811"/>
              <a:gd name="connsiteX4" fmla="*/ 2550283 w 6162244"/>
              <a:gd name="connsiteY4" fmla="*/ 0 h 737811"/>
              <a:gd name="connsiteX5" fmla="*/ 6001085 w 6162244"/>
              <a:gd name="connsiteY5" fmla="*/ 0 h 737811"/>
              <a:gd name="connsiteX6" fmla="*/ 6120680 w 6162244"/>
              <a:gd name="connsiteY6" fmla="*/ 119595 h 737811"/>
              <a:gd name="connsiteX7" fmla="*/ 6120680 w 6162244"/>
              <a:gd name="connsiteY7" fmla="*/ 418573 h 737811"/>
              <a:gd name="connsiteX8" fmla="*/ 6162244 w 6162244"/>
              <a:gd name="connsiteY8" fmla="*/ 387400 h 737811"/>
              <a:gd name="connsiteX9" fmla="*/ 6120680 w 6162244"/>
              <a:gd name="connsiteY9" fmla="*/ 597962 h 737811"/>
              <a:gd name="connsiteX10" fmla="*/ 6120680 w 6162244"/>
              <a:gd name="connsiteY10" fmla="*/ 597959 h 737811"/>
              <a:gd name="connsiteX11" fmla="*/ 6001085 w 6162244"/>
              <a:gd name="connsiteY11" fmla="*/ 717554 h 737811"/>
              <a:gd name="connsiteX12" fmla="*/ 2550283 w 6162244"/>
              <a:gd name="connsiteY12" fmla="*/ 717554 h 737811"/>
              <a:gd name="connsiteX13" fmla="*/ 1802540 w 6162244"/>
              <a:gd name="connsiteY13" fmla="*/ 737811 h 737811"/>
              <a:gd name="connsiteX14" fmla="*/ 1020113 w 6162244"/>
              <a:gd name="connsiteY14" fmla="*/ 717554 h 737811"/>
              <a:gd name="connsiteX15" fmla="*/ 119595 w 6162244"/>
              <a:gd name="connsiteY15" fmla="*/ 717554 h 737811"/>
              <a:gd name="connsiteX16" fmla="*/ 0 w 6162244"/>
              <a:gd name="connsiteY16" fmla="*/ 597959 h 737811"/>
              <a:gd name="connsiteX17" fmla="*/ 0 w 6162244"/>
              <a:gd name="connsiteY17" fmla="*/ 597962 h 737811"/>
              <a:gd name="connsiteX18" fmla="*/ 0 w 6162244"/>
              <a:gd name="connsiteY18" fmla="*/ 418573 h 737811"/>
              <a:gd name="connsiteX19" fmla="*/ 0 w 6162244"/>
              <a:gd name="connsiteY19" fmla="*/ 418573 h 737811"/>
              <a:gd name="connsiteX20" fmla="*/ 0 w 6162244"/>
              <a:gd name="connsiteY20" fmla="*/ 119595 h 737811"/>
              <a:gd name="connsiteX0" fmla="*/ 0 w 6338889"/>
              <a:gd name="connsiteY0" fmla="*/ 119595 h 737811"/>
              <a:gd name="connsiteX1" fmla="*/ 119595 w 6338889"/>
              <a:gd name="connsiteY1" fmla="*/ 0 h 737811"/>
              <a:gd name="connsiteX2" fmla="*/ 1020113 w 6338889"/>
              <a:gd name="connsiteY2" fmla="*/ 0 h 737811"/>
              <a:gd name="connsiteX3" fmla="*/ 1020113 w 6338889"/>
              <a:gd name="connsiteY3" fmla="*/ 0 h 737811"/>
              <a:gd name="connsiteX4" fmla="*/ 2550283 w 6338889"/>
              <a:gd name="connsiteY4" fmla="*/ 0 h 737811"/>
              <a:gd name="connsiteX5" fmla="*/ 6001085 w 6338889"/>
              <a:gd name="connsiteY5" fmla="*/ 0 h 737811"/>
              <a:gd name="connsiteX6" fmla="*/ 6120680 w 6338889"/>
              <a:gd name="connsiteY6" fmla="*/ 119595 h 737811"/>
              <a:gd name="connsiteX7" fmla="*/ 6120680 w 6338889"/>
              <a:gd name="connsiteY7" fmla="*/ 418573 h 737811"/>
              <a:gd name="connsiteX8" fmla="*/ 6338889 w 6338889"/>
              <a:gd name="connsiteY8" fmla="*/ 283491 h 737811"/>
              <a:gd name="connsiteX9" fmla="*/ 6120680 w 6338889"/>
              <a:gd name="connsiteY9" fmla="*/ 597962 h 737811"/>
              <a:gd name="connsiteX10" fmla="*/ 6120680 w 6338889"/>
              <a:gd name="connsiteY10" fmla="*/ 597959 h 737811"/>
              <a:gd name="connsiteX11" fmla="*/ 6001085 w 6338889"/>
              <a:gd name="connsiteY11" fmla="*/ 717554 h 737811"/>
              <a:gd name="connsiteX12" fmla="*/ 2550283 w 6338889"/>
              <a:gd name="connsiteY12" fmla="*/ 717554 h 737811"/>
              <a:gd name="connsiteX13" fmla="*/ 1802540 w 6338889"/>
              <a:gd name="connsiteY13" fmla="*/ 737811 h 737811"/>
              <a:gd name="connsiteX14" fmla="*/ 1020113 w 6338889"/>
              <a:gd name="connsiteY14" fmla="*/ 717554 h 737811"/>
              <a:gd name="connsiteX15" fmla="*/ 119595 w 6338889"/>
              <a:gd name="connsiteY15" fmla="*/ 717554 h 737811"/>
              <a:gd name="connsiteX16" fmla="*/ 0 w 6338889"/>
              <a:gd name="connsiteY16" fmla="*/ 597959 h 737811"/>
              <a:gd name="connsiteX17" fmla="*/ 0 w 6338889"/>
              <a:gd name="connsiteY17" fmla="*/ 597962 h 737811"/>
              <a:gd name="connsiteX18" fmla="*/ 0 w 6338889"/>
              <a:gd name="connsiteY18" fmla="*/ 418573 h 737811"/>
              <a:gd name="connsiteX19" fmla="*/ 0 w 6338889"/>
              <a:gd name="connsiteY19" fmla="*/ 418573 h 737811"/>
              <a:gd name="connsiteX20" fmla="*/ 0 w 6338889"/>
              <a:gd name="connsiteY20" fmla="*/ 119595 h 737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338889" h="737811">
                <a:moveTo>
                  <a:pt x="0" y="119595"/>
                </a:moveTo>
                <a:cubicBezTo>
                  <a:pt x="0" y="53545"/>
                  <a:pt x="53545" y="0"/>
                  <a:pt x="119595" y="0"/>
                </a:cubicBezTo>
                <a:lnTo>
                  <a:pt x="1020113" y="0"/>
                </a:lnTo>
                <a:lnTo>
                  <a:pt x="1020113" y="0"/>
                </a:lnTo>
                <a:lnTo>
                  <a:pt x="2550283" y="0"/>
                </a:lnTo>
                <a:lnTo>
                  <a:pt x="6001085" y="0"/>
                </a:lnTo>
                <a:cubicBezTo>
                  <a:pt x="6067135" y="0"/>
                  <a:pt x="6120680" y="53545"/>
                  <a:pt x="6120680" y="119595"/>
                </a:cubicBezTo>
                <a:lnTo>
                  <a:pt x="6120680" y="418573"/>
                </a:lnTo>
                <a:lnTo>
                  <a:pt x="6338889" y="283491"/>
                </a:lnTo>
                <a:lnTo>
                  <a:pt x="6120680" y="597962"/>
                </a:lnTo>
                <a:lnTo>
                  <a:pt x="6120680" y="597959"/>
                </a:lnTo>
                <a:cubicBezTo>
                  <a:pt x="6120680" y="664009"/>
                  <a:pt x="6067135" y="717554"/>
                  <a:pt x="6001085" y="717554"/>
                </a:cubicBezTo>
                <a:lnTo>
                  <a:pt x="2550283" y="717554"/>
                </a:lnTo>
                <a:lnTo>
                  <a:pt x="1802540" y="737811"/>
                </a:lnTo>
                <a:lnTo>
                  <a:pt x="1020113" y="717554"/>
                </a:lnTo>
                <a:lnTo>
                  <a:pt x="119595" y="717554"/>
                </a:lnTo>
                <a:cubicBezTo>
                  <a:pt x="53545" y="717554"/>
                  <a:pt x="0" y="664009"/>
                  <a:pt x="0" y="597959"/>
                </a:cubicBezTo>
                <a:lnTo>
                  <a:pt x="0" y="597962"/>
                </a:lnTo>
                <a:lnTo>
                  <a:pt x="0" y="418573"/>
                </a:lnTo>
                <a:lnTo>
                  <a:pt x="0" y="418573"/>
                </a:lnTo>
                <a:lnTo>
                  <a:pt x="0" y="119595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действительные причастия обозначают признак того предмета, который сам производит действие:</a:t>
            </a:r>
          </a:p>
          <a:p>
            <a:r>
              <a:rPr lang="ru-RU" sz="1600" dirty="0"/>
              <a:t>Солнце, нагревающее землю</a:t>
            </a:r>
          </a:p>
        </p:txBody>
      </p:sp>
      <p:sp>
        <p:nvSpPr>
          <p:cNvPr id="10" name="Стрелка вправо 9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Дальше!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25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1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93926"/>
            <a:ext cx="7520940" cy="548640"/>
          </a:xfrm>
        </p:spPr>
        <p:txBody>
          <a:bodyPr/>
          <a:lstStyle/>
          <a:p>
            <a:r>
              <a:rPr lang="ru-RU" dirty="0"/>
              <a:t>Страдательные причастия – </a:t>
            </a:r>
            <a:r>
              <a:rPr lang="ru-RU" dirty="0" smtClean="0"/>
              <a:t>это: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268760"/>
            <a:ext cx="3888432" cy="25922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причастия, обозначающие признак того предмета, который сам про­изводит действие.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4048" y="1275315"/>
            <a:ext cx="3888432" cy="25922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причастия, обозначающие признак того предмета, который испыты­вает на себе действие</a:t>
            </a:r>
          </a:p>
        </p:txBody>
      </p:sp>
      <p:sp>
        <p:nvSpPr>
          <p:cNvPr id="6" name="Улыбающееся лицо 5"/>
          <p:cNvSpPr/>
          <p:nvPr/>
        </p:nvSpPr>
        <p:spPr>
          <a:xfrm>
            <a:off x="1475656" y="4077072"/>
            <a:ext cx="1224136" cy="1124508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6660232" y="4171274"/>
            <a:ext cx="1224136" cy="1124508"/>
          </a:xfrm>
          <a:prstGeom prst="smileyFace">
            <a:avLst>
              <a:gd name="adj" fmla="val -465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Лента лицом вниз 7"/>
          <p:cNvSpPr/>
          <p:nvPr/>
        </p:nvSpPr>
        <p:spPr>
          <a:xfrm>
            <a:off x="6228184" y="623214"/>
            <a:ext cx="2664296" cy="576064"/>
          </a:xfrm>
          <a:prstGeom prst="ribb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подсказка</a:t>
            </a:r>
            <a:endParaRPr lang="ru-RU" dirty="0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51520" y="623214"/>
            <a:ext cx="6338889" cy="737811"/>
          </a:xfrm>
          <a:custGeom>
            <a:avLst/>
            <a:gdLst>
              <a:gd name="connsiteX0" fmla="*/ 0 w 6120680"/>
              <a:gd name="connsiteY0" fmla="*/ 119595 h 717554"/>
              <a:gd name="connsiteX1" fmla="*/ 119595 w 6120680"/>
              <a:gd name="connsiteY1" fmla="*/ 0 h 717554"/>
              <a:gd name="connsiteX2" fmla="*/ 1020113 w 6120680"/>
              <a:gd name="connsiteY2" fmla="*/ 0 h 717554"/>
              <a:gd name="connsiteX3" fmla="*/ 1020113 w 6120680"/>
              <a:gd name="connsiteY3" fmla="*/ 0 h 717554"/>
              <a:gd name="connsiteX4" fmla="*/ 2550283 w 6120680"/>
              <a:gd name="connsiteY4" fmla="*/ 0 h 717554"/>
              <a:gd name="connsiteX5" fmla="*/ 6001085 w 6120680"/>
              <a:gd name="connsiteY5" fmla="*/ 0 h 717554"/>
              <a:gd name="connsiteX6" fmla="*/ 6120680 w 6120680"/>
              <a:gd name="connsiteY6" fmla="*/ 119595 h 717554"/>
              <a:gd name="connsiteX7" fmla="*/ 6120680 w 6120680"/>
              <a:gd name="connsiteY7" fmla="*/ 418573 h 717554"/>
              <a:gd name="connsiteX8" fmla="*/ 6120680 w 6120680"/>
              <a:gd name="connsiteY8" fmla="*/ 418573 h 717554"/>
              <a:gd name="connsiteX9" fmla="*/ 6120680 w 6120680"/>
              <a:gd name="connsiteY9" fmla="*/ 597962 h 717554"/>
              <a:gd name="connsiteX10" fmla="*/ 6120680 w 6120680"/>
              <a:gd name="connsiteY10" fmla="*/ 597959 h 717554"/>
              <a:gd name="connsiteX11" fmla="*/ 6001085 w 6120680"/>
              <a:gd name="connsiteY11" fmla="*/ 717554 h 717554"/>
              <a:gd name="connsiteX12" fmla="*/ 2550283 w 6120680"/>
              <a:gd name="connsiteY12" fmla="*/ 717554 h 717554"/>
              <a:gd name="connsiteX13" fmla="*/ 1802540 w 6120680"/>
              <a:gd name="connsiteY13" fmla="*/ 737811 h 717554"/>
              <a:gd name="connsiteX14" fmla="*/ 1020113 w 6120680"/>
              <a:gd name="connsiteY14" fmla="*/ 717554 h 717554"/>
              <a:gd name="connsiteX15" fmla="*/ 119595 w 6120680"/>
              <a:gd name="connsiteY15" fmla="*/ 717554 h 717554"/>
              <a:gd name="connsiteX16" fmla="*/ 0 w 6120680"/>
              <a:gd name="connsiteY16" fmla="*/ 597959 h 717554"/>
              <a:gd name="connsiteX17" fmla="*/ 0 w 6120680"/>
              <a:gd name="connsiteY17" fmla="*/ 597962 h 717554"/>
              <a:gd name="connsiteX18" fmla="*/ 0 w 6120680"/>
              <a:gd name="connsiteY18" fmla="*/ 418573 h 717554"/>
              <a:gd name="connsiteX19" fmla="*/ 0 w 6120680"/>
              <a:gd name="connsiteY19" fmla="*/ 418573 h 717554"/>
              <a:gd name="connsiteX20" fmla="*/ 0 w 6120680"/>
              <a:gd name="connsiteY20" fmla="*/ 119595 h 717554"/>
              <a:gd name="connsiteX0" fmla="*/ 0 w 6162244"/>
              <a:gd name="connsiteY0" fmla="*/ 119595 h 737811"/>
              <a:gd name="connsiteX1" fmla="*/ 119595 w 6162244"/>
              <a:gd name="connsiteY1" fmla="*/ 0 h 737811"/>
              <a:gd name="connsiteX2" fmla="*/ 1020113 w 6162244"/>
              <a:gd name="connsiteY2" fmla="*/ 0 h 737811"/>
              <a:gd name="connsiteX3" fmla="*/ 1020113 w 6162244"/>
              <a:gd name="connsiteY3" fmla="*/ 0 h 737811"/>
              <a:gd name="connsiteX4" fmla="*/ 2550283 w 6162244"/>
              <a:gd name="connsiteY4" fmla="*/ 0 h 737811"/>
              <a:gd name="connsiteX5" fmla="*/ 6001085 w 6162244"/>
              <a:gd name="connsiteY5" fmla="*/ 0 h 737811"/>
              <a:gd name="connsiteX6" fmla="*/ 6120680 w 6162244"/>
              <a:gd name="connsiteY6" fmla="*/ 119595 h 737811"/>
              <a:gd name="connsiteX7" fmla="*/ 6120680 w 6162244"/>
              <a:gd name="connsiteY7" fmla="*/ 418573 h 737811"/>
              <a:gd name="connsiteX8" fmla="*/ 6162244 w 6162244"/>
              <a:gd name="connsiteY8" fmla="*/ 387400 h 737811"/>
              <a:gd name="connsiteX9" fmla="*/ 6120680 w 6162244"/>
              <a:gd name="connsiteY9" fmla="*/ 597962 h 737811"/>
              <a:gd name="connsiteX10" fmla="*/ 6120680 w 6162244"/>
              <a:gd name="connsiteY10" fmla="*/ 597959 h 737811"/>
              <a:gd name="connsiteX11" fmla="*/ 6001085 w 6162244"/>
              <a:gd name="connsiteY11" fmla="*/ 717554 h 737811"/>
              <a:gd name="connsiteX12" fmla="*/ 2550283 w 6162244"/>
              <a:gd name="connsiteY12" fmla="*/ 717554 h 737811"/>
              <a:gd name="connsiteX13" fmla="*/ 1802540 w 6162244"/>
              <a:gd name="connsiteY13" fmla="*/ 737811 h 737811"/>
              <a:gd name="connsiteX14" fmla="*/ 1020113 w 6162244"/>
              <a:gd name="connsiteY14" fmla="*/ 717554 h 737811"/>
              <a:gd name="connsiteX15" fmla="*/ 119595 w 6162244"/>
              <a:gd name="connsiteY15" fmla="*/ 717554 h 737811"/>
              <a:gd name="connsiteX16" fmla="*/ 0 w 6162244"/>
              <a:gd name="connsiteY16" fmla="*/ 597959 h 737811"/>
              <a:gd name="connsiteX17" fmla="*/ 0 w 6162244"/>
              <a:gd name="connsiteY17" fmla="*/ 597962 h 737811"/>
              <a:gd name="connsiteX18" fmla="*/ 0 w 6162244"/>
              <a:gd name="connsiteY18" fmla="*/ 418573 h 737811"/>
              <a:gd name="connsiteX19" fmla="*/ 0 w 6162244"/>
              <a:gd name="connsiteY19" fmla="*/ 418573 h 737811"/>
              <a:gd name="connsiteX20" fmla="*/ 0 w 6162244"/>
              <a:gd name="connsiteY20" fmla="*/ 119595 h 737811"/>
              <a:gd name="connsiteX0" fmla="*/ 0 w 6338889"/>
              <a:gd name="connsiteY0" fmla="*/ 119595 h 737811"/>
              <a:gd name="connsiteX1" fmla="*/ 119595 w 6338889"/>
              <a:gd name="connsiteY1" fmla="*/ 0 h 737811"/>
              <a:gd name="connsiteX2" fmla="*/ 1020113 w 6338889"/>
              <a:gd name="connsiteY2" fmla="*/ 0 h 737811"/>
              <a:gd name="connsiteX3" fmla="*/ 1020113 w 6338889"/>
              <a:gd name="connsiteY3" fmla="*/ 0 h 737811"/>
              <a:gd name="connsiteX4" fmla="*/ 2550283 w 6338889"/>
              <a:gd name="connsiteY4" fmla="*/ 0 h 737811"/>
              <a:gd name="connsiteX5" fmla="*/ 6001085 w 6338889"/>
              <a:gd name="connsiteY5" fmla="*/ 0 h 737811"/>
              <a:gd name="connsiteX6" fmla="*/ 6120680 w 6338889"/>
              <a:gd name="connsiteY6" fmla="*/ 119595 h 737811"/>
              <a:gd name="connsiteX7" fmla="*/ 6120680 w 6338889"/>
              <a:gd name="connsiteY7" fmla="*/ 418573 h 737811"/>
              <a:gd name="connsiteX8" fmla="*/ 6338889 w 6338889"/>
              <a:gd name="connsiteY8" fmla="*/ 283491 h 737811"/>
              <a:gd name="connsiteX9" fmla="*/ 6120680 w 6338889"/>
              <a:gd name="connsiteY9" fmla="*/ 597962 h 737811"/>
              <a:gd name="connsiteX10" fmla="*/ 6120680 w 6338889"/>
              <a:gd name="connsiteY10" fmla="*/ 597959 h 737811"/>
              <a:gd name="connsiteX11" fmla="*/ 6001085 w 6338889"/>
              <a:gd name="connsiteY11" fmla="*/ 717554 h 737811"/>
              <a:gd name="connsiteX12" fmla="*/ 2550283 w 6338889"/>
              <a:gd name="connsiteY12" fmla="*/ 717554 h 737811"/>
              <a:gd name="connsiteX13" fmla="*/ 1802540 w 6338889"/>
              <a:gd name="connsiteY13" fmla="*/ 737811 h 737811"/>
              <a:gd name="connsiteX14" fmla="*/ 1020113 w 6338889"/>
              <a:gd name="connsiteY14" fmla="*/ 717554 h 737811"/>
              <a:gd name="connsiteX15" fmla="*/ 119595 w 6338889"/>
              <a:gd name="connsiteY15" fmla="*/ 717554 h 737811"/>
              <a:gd name="connsiteX16" fmla="*/ 0 w 6338889"/>
              <a:gd name="connsiteY16" fmla="*/ 597959 h 737811"/>
              <a:gd name="connsiteX17" fmla="*/ 0 w 6338889"/>
              <a:gd name="connsiteY17" fmla="*/ 597962 h 737811"/>
              <a:gd name="connsiteX18" fmla="*/ 0 w 6338889"/>
              <a:gd name="connsiteY18" fmla="*/ 418573 h 737811"/>
              <a:gd name="connsiteX19" fmla="*/ 0 w 6338889"/>
              <a:gd name="connsiteY19" fmla="*/ 418573 h 737811"/>
              <a:gd name="connsiteX20" fmla="*/ 0 w 6338889"/>
              <a:gd name="connsiteY20" fmla="*/ 119595 h 737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338889" h="737811">
                <a:moveTo>
                  <a:pt x="0" y="119595"/>
                </a:moveTo>
                <a:cubicBezTo>
                  <a:pt x="0" y="53545"/>
                  <a:pt x="53545" y="0"/>
                  <a:pt x="119595" y="0"/>
                </a:cubicBezTo>
                <a:lnTo>
                  <a:pt x="1020113" y="0"/>
                </a:lnTo>
                <a:lnTo>
                  <a:pt x="1020113" y="0"/>
                </a:lnTo>
                <a:lnTo>
                  <a:pt x="2550283" y="0"/>
                </a:lnTo>
                <a:lnTo>
                  <a:pt x="6001085" y="0"/>
                </a:lnTo>
                <a:cubicBezTo>
                  <a:pt x="6067135" y="0"/>
                  <a:pt x="6120680" y="53545"/>
                  <a:pt x="6120680" y="119595"/>
                </a:cubicBezTo>
                <a:lnTo>
                  <a:pt x="6120680" y="418573"/>
                </a:lnTo>
                <a:lnTo>
                  <a:pt x="6338889" y="283491"/>
                </a:lnTo>
                <a:lnTo>
                  <a:pt x="6120680" y="597962"/>
                </a:lnTo>
                <a:lnTo>
                  <a:pt x="6120680" y="597959"/>
                </a:lnTo>
                <a:cubicBezTo>
                  <a:pt x="6120680" y="664009"/>
                  <a:pt x="6067135" y="717554"/>
                  <a:pt x="6001085" y="717554"/>
                </a:cubicBezTo>
                <a:lnTo>
                  <a:pt x="2550283" y="717554"/>
                </a:lnTo>
                <a:lnTo>
                  <a:pt x="1802540" y="737811"/>
                </a:lnTo>
                <a:lnTo>
                  <a:pt x="1020113" y="717554"/>
                </a:lnTo>
                <a:lnTo>
                  <a:pt x="119595" y="717554"/>
                </a:lnTo>
                <a:cubicBezTo>
                  <a:pt x="53545" y="717554"/>
                  <a:pt x="0" y="664009"/>
                  <a:pt x="0" y="597959"/>
                </a:cubicBezTo>
                <a:lnTo>
                  <a:pt x="0" y="597962"/>
                </a:lnTo>
                <a:lnTo>
                  <a:pt x="0" y="418573"/>
                </a:lnTo>
                <a:lnTo>
                  <a:pt x="0" y="418573"/>
                </a:lnTo>
                <a:lnTo>
                  <a:pt x="0" y="119595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страдательные причастия обозначают признак того предмета, который испытывает не себе действие другого предмета:</a:t>
            </a:r>
          </a:p>
          <a:p>
            <a:r>
              <a:rPr lang="ru-RU" sz="1600" dirty="0"/>
              <a:t>Земля, нагреваемая солнцем.</a:t>
            </a:r>
          </a:p>
        </p:txBody>
      </p:sp>
      <p:sp>
        <p:nvSpPr>
          <p:cNvPr id="10" name="Стрелка вправо 9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Дальше!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59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Найдите словосочетание со страдательным причастием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700808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Monotype Corsiva" pitchFamily="66" charset="0"/>
              </a:rPr>
              <a:t>на пестреющем лугу</a:t>
            </a:r>
            <a:endParaRPr lang="ru-RU" sz="2400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5" name="Круглая лента лицом вверх 4"/>
          <p:cNvSpPr/>
          <p:nvPr/>
        </p:nvSpPr>
        <p:spPr>
          <a:xfrm>
            <a:off x="251520" y="5589240"/>
            <a:ext cx="2376264" cy="1184880"/>
          </a:xfrm>
          <a:prstGeom prst="ellipseRibbon2">
            <a:avLst/>
          </a:prstGeom>
          <a:blipFill>
            <a:blip r:embed="rId7"/>
            <a:tile tx="0" ty="0" sx="100000" sy="100000" flip="none" algn="tl"/>
          </a:blip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подсказка</a:t>
            </a: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635896" y="1700808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Monotype Corsiva" pitchFamily="66" charset="0"/>
              </a:rPr>
              <a:t>отнятая игрушка</a:t>
            </a:r>
            <a:endParaRPr lang="ru-RU" sz="2400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5536" y="2924944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Monotype Corsiva" pitchFamily="66" charset="0"/>
              </a:rPr>
              <a:t>о движущемся предмете</a:t>
            </a:r>
            <a:endParaRPr lang="ru-RU" sz="2400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635896" y="2924944"/>
            <a:ext cx="2592288" cy="864096"/>
          </a:xfrm>
          <a:prstGeom prst="roundRect">
            <a:avLst/>
          </a:prstGeom>
          <a:blipFill>
            <a:blip r:embed="rId6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Monotype Corsiva" pitchFamily="66" charset="0"/>
              </a:rPr>
              <a:t>опавшие с тополя</a:t>
            </a:r>
            <a:endParaRPr lang="ru-RU" sz="2400" dirty="0">
              <a:solidFill>
                <a:schemeClr val="accent5"/>
              </a:solidFill>
              <a:latin typeface="Monotype Corsiva" pitchFamily="66" charset="0"/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7596336" y="1988840"/>
            <a:ext cx="1152128" cy="1152128"/>
          </a:xfrm>
          <a:prstGeom prst="star5">
            <a:avLst/>
          </a:prstGeom>
          <a:solidFill>
            <a:schemeClr val="bg1">
              <a:lumMod val="5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ятно 1 6"/>
          <p:cNvSpPr/>
          <p:nvPr/>
        </p:nvSpPr>
        <p:spPr>
          <a:xfrm>
            <a:off x="6804248" y="4005064"/>
            <a:ext cx="2232248" cy="158417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Подумай!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трелка вправо 20">
            <a:hlinkClick r:id="" action="ppaction://hlinkshowjump?jump=nextslide"/>
          </p:cNvPr>
          <p:cNvSpPr/>
          <p:nvPr/>
        </p:nvSpPr>
        <p:spPr>
          <a:xfrm>
            <a:off x="6717599" y="5805264"/>
            <a:ext cx="2088232" cy="936104"/>
          </a:xfrm>
          <a:prstGeom prst="rightArrow">
            <a:avLst/>
          </a:prstGeom>
          <a:blipFill>
            <a:blip r:embed="rId8"/>
            <a:tile tx="0" ty="0" sx="100000" sy="100000" flip="none" algn="tl"/>
          </a:blipFill>
          <a:ln w="25400" cap="flat" cmpd="sng" algn="ctr">
            <a:solidFill>
              <a:srgbClr val="797B7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8A1D9">
                    <a:lumMod val="50000"/>
                  </a:srgbClr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Дальше!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8A1D9">
                  <a:lumMod val="50000"/>
                </a:srgbClr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2123728" y="3789040"/>
            <a:ext cx="5256584" cy="1800200"/>
          </a:xfrm>
          <a:prstGeom prst="cloudCallout">
            <a:avLst>
              <a:gd name="adj1" fmla="val -40838"/>
              <a:gd name="adj2" fmla="val 76892"/>
            </a:avLst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страдательные причастия обозначают признак того предмета, который испытывает не себе действие другого предмета</a:t>
            </a:r>
          </a:p>
        </p:txBody>
      </p:sp>
    </p:spTree>
    <p:extLst>
      <p:ext uri="{BB962C8B-B14F-4D97-AF65-F5344CB8AC3E}">
        <p14:creationId xmlns:p14="http://schemas.microsoft.com/office/powerpoint/2010/main" val="86264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7" grpId="2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4">
  <a:themeElements>
    <a:clrScheme name="Silk">
      <a:dk1>
        <a:srgbClr val="000000"/>
      </a:dk1>
      <a:lt1>
        <a:srgbClr val="FFFFFF"/>
      </a:lt1>
      <a:dk2>
        <a:srgbClr val="043988"/>
      </a:dk2>
      <a:lt2>
        <a:srgbClr val="92C2EB"/>
      </a:lt2>
      <a:accent1>
        <a:srgbClr val="836AAE"/>
      </a:accent1>
      <a:accent2>
        <a:srgbClr val="5DA577"/>
      </a:accent2>
      <a:accent3>
        <a:srgbClr val="678EB9"/>
      </a:accent3>
      <a:accent4>
        <a:srgbClr val="F7A611"/>
      </a:accent4>
      <a:accent5>
        <a:srgbClr val="A1AB38"/>
      </a:accent5>
      <a:accent6>
        <a:srgbClr val="C17790"/>
      </a:accent6>
      <a:hlink>
        <a:srgbClr val="DA5723"/>
      </a:hlink>
      <a:folHlink>
        <a:srgbClr val="226CA5"/>
      </a:folHlink>
    </a:clrScheme>
    <a:fontScheme name="Silk">
      <a:majorFont>
        <a:latin typeface="Arial"/>
        <a:ea typeface=""/>
        <a:cs typeface=""/>
        <a:font script="Jpan" typeface="ＭＳ Ｐゴシック"/>
        <a:font script="Hang" typeface="돋음"/>
        <a:font script="Hans" typeface="方正姚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돋음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il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20000"/>
                <a:satMod val="25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28000"/>
                <a:satMod val="250000"/>
              </a:schemeClr>
            </a:gs>
          </a:gsLst>
          <a:lin ang="7000000" scaled="1"/>
        </a:gradFill>
        <a:gradFill rotWithShape="1">
          <a:gsLst>
            <a:gs pos="0">
              <a:schemeClr val="phClr">
                <a:shade val="80000"/>
                <a:satMod val="200000"/>
              </a:schemeClr>
            </a:gs>
            <a:gs pos="30000">
              <a:schemeClr val="phClr">
                <a:shade val="20000"/>
                <a:satMod val="250000"/>
              </a:schemeClr>
            </a:gs>
            <a:gs pos="50000">
              <a:schemeClr val="phClr">
                <a:shade val="23000"/>
                <a:satMod val="250000"/>
              </a:schemeClr>
            </a:gs>
            <a:gs pos="60000">
              <a:schemeClr val="phClr">
                <a:shade val="29000"/>
                <a:satMod val="23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lin ang="7000000" scaled="1"/>
        </a:gradFill>
      </a:fillStyleLst>
      <a:lnStyleLst>
        <a:ln w="12700" cap="sq" cmpd="sng" algn="ctr">
          <a:solidFill>
            <a:schemeClr val="phClr"/>
          </a:solidFill>
          <a:prstDash val="solid"/>
        </a:ln>
        <a:ln w="25400" cap="sq" cmpd="sng" algn="ctr">
          <a:solidFill>
            <a:schemeClr val="phClr"/>
          </a:solidFill>
          <a:prstDash val="solid"/>
        </a:ln>
        <a:ln w="31750" cap="sq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</a:effectStyle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0"/>
            </a:lightRig>
          </a:scene3d>
          <a:sp3d>
            <a:bevelT w="127000" h="127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63500" dist="50800" dir="5400000" algn="tl">
              <a:srgbClr val="000000">
                <a:alpha val="35294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0"/>
            </a:lightRig>
          </a:scene3d>
          <a:sp3d>
            <a:bevelT w="1524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50000"/>
              </a:schemeClr>
            </a:gs>
            <a:gs pos="50000">
              <a:schemeClr val="phClr">
                <a:tint val="85000"/>
                <a:satMod val="140000"/>
              </a:schemeClr>
            </a:gs>
            <a:gs pos="100000">
              <a:schemeClr val="phClr">
                <a:shade val="50000"/>
                <a:satMod val="15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chemeClr val="phClr">
                <a:shade val="55000"/>
                <a:satMod val="150000"/>
              </a:schemeClr>
              <a:schemeClr val="phClr">
                <a:tint val="100"/>
                <a:satMod val="15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Яркая">
  <a:themeElements>
    <a:clrScheme name="Другая 3">
      <a:dk1>
        <a:srgbClr val="87BAFF"/>
      </a:dk1>
      <a:lt1>
        <a:srgbClr val="C3DCFF"/>
      </a:lt1>
      <a:dk2>
        <a:srgbClr val="72A0FF"/>
      </a:dk2>
      <a:lt2>
        <a:srgbClr val="73D6FD"/>
      </a:lt2>
      <a:accent1>
        <a:srgbClr val="72A0FF"/>
      </a:accent1>
      <a:accent2>
        <a:srgbClr val="E40059"/>
      </a:accent2>
      <a:accent3>
        <a:srgbClr val="9C007F"/>
      </a:accent3>
      <a:accent4>
        <a:srgbClr val="FFAFD1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702</TotalTime>
  <Words>1643</Words>
  <Application>Microsoft Office PowerPoint</Application>
  <PresentationFormat>Экран (4:3)</PresentationFormat>
  <Paragraphs>358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7" baseType="lpstr">
      <vt:lpstr>Углы</vt:lpstr>
      <vt:lpstr>Слои</vt:lpstr>
      <vt:lpstr>Тема4</vt:lpstr>
      <vt:lpstr>Тема Office</vt:lpstr>
      <vt:lpstr>Сумерки</vt:lpstr>
      <vt:lpstr>Яркая</vt:lpstr>
      <vt:lpstr>Документ Microsoft Word</vt:lpstr>
      <vt:lpstr>причастие</vt:lpstr>
      <vt:lpstr>Значки-помощники:</vt:lpstr>
      <vt:lpstr>Орфоэпические нормы. Расставьте ударение: </vt:lpstr>
      <vt:lpstr>Орфоэпические нормы. Расставьте ударение: </vt:lpstr>
      <vt:lpstr>Укажите верное утверждение.</vt:lpstr>
      <vt:lpstr>Укажите неверное утверждение.</vt:lpstr>
      <vt:lpstr>Действительные причастия - это:  </vt:lpstr>
      <vt:lpstr>Страдательные причастия – это:  </vt:lpstr>
      <vt:lpstr>Найдите словосочетание со страдательным причастием</vt:lpstr>
      <vt:lpstr>Найдите словосочетание с действительным причастием</vt:lpstr>
      <vt:lpstr>Причастие увиденный - это: </vt:lpstr>
      <vt:lpstr>Вставьте нужную букву в слово чита…мый</vt:lpstr>
      <vt:lpstr>Укажите действительное причастие настоящего времени с бук­вой ю в суффиксе</vt:lpstr>
      <vt:lpstr>. В каком случае следует писать  суффикс -ящ-? </vt:lpstr>
      <vt:lpstr>. В каких случаях следует писать  -е-?</vt:lpstr>
      <vt:lpstr>. Укажите страдательное причастие настоящего времени с бук­вой -е- в суффиксе.</vt:lpstr>
      <vt:lpstr>. В каком случае следует писать -е-?</vt:lpstr>
      <vt:lpstr>В каком слове пишется - н -? </vt:lpstr>
      <vt:lpstr>В каком слове пишется - нн -? </vt:lpstr>
      <vt:lpstr>В каком слове пишется - н -? </vt:lpstr>
      <vt:lpstr>Укажите верное объяснение написания выделенного слова. </vt:lpstr>
      <vt:lpstr>. В каком варианте ответа правильно указаны все цифры, на месте которых пишется одна буква Н?  </vt:lpstr>
      <vt:lpstr>. В каком варианте ответа правильно указаны все цифры, на месте которых пишется две буквы Н?  </vt:lpstr>
      <vt:lpstr>Укажите причастный  обороты. </vt:lpstr>
      <vt:lpstr>Укажите предложение с правильно выделенным причастным оборотом.</vt:lpstr>
      <vt:lpstr>Укажите предложение, в котором причастный оборот  нужно выделить запятыми.­</vt:lpstr>
      <vt:lpstr>В каком предложении придаточную часть нельзя заменить причастным оборотами.  </vt:lpstr>
      <vt:lpstr>В каком предложении нет ошибки. </vt:lpstr>
      <vt:lpstr>В каком предложении правильно расставлены знаки препинания? </vt:lpstr>
      <vt:lpstr>Материал, использованный  для составления тестов : </vt:lpstr>
    </vt:vector>
  </TitlesOfParts>
  <Company>СОШ №16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причастие</dc:title>
  <dc:creator>Фисивная Любовь Павловна</dc:creator>
  <cp:lastModifiedBy>Фисивная Любовь Павловна</cp:lastModifiedBy>
  <cp:revision>48</cp:revision>
  <dcterms:modified xsi:type="dcterms:W3CDTF">2011-11-06T16:28:49Z</dcterms:modified>
</cp:coreProperties>
</file>